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60" r:id="rId5"/>
    <p:sldId id="259"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592B"/>
    <a:srgbClr val="A92B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31" autoAdjust="0"/>
    <p:restoredTop sz="94660"/>
  </p:normalViewPr>
  <p:slideViewPr>
    <p:cSldViewPr snapToGrid="0">
      <p:cViewPr varScale="1">
        <p:scale>
          <a:sx n="112" d="100"/>
          <a:sy n="112" d="100"/>
        </p:scale>
        <p:origin x="48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ey Hoppe" userId="ba04c612-3a45-4371-9fdd-785572411f3a" providerId="ADAL" clId="{636CF8D5-9525-4730-860A-416EE832A896}"/>
    <pc:docChg chg="modSld">
      <pc:chgData name="Lindsey Hoppe" userId="ba04c612-3a45-4371-9fdd-785572411f3a" providerId="ADAL" clId="{636CF8D5-9525-4730-860A-416EE832A896}" dt="2024-09-05T20:15:46.636" v="13" actId="20577"/>
      <pc:docMkLst>
        <pc:docMk/>
      </pc:docMkLst>
      <pc:sldChg chg="modSp mod">
        <pc:chgData name="Lindsey Hoppe" userId="ba04c612-3a45-4371-9fdd-785572411f3a" providerId="ADAL" clId="{636CF8D5-9525-4730-860A-416EE832A896}" dt="2024-09-05T20:15:46.636" v="13" actId="20577"/>
        <pc:sldMkLst>
          <pc:docMk/>
          <pc:sldMk cId="3126465034" sldId="263"/>
        </pc:sldMkLst>
        <pc:graphicFrameChg chg="modGraphic">
          <ac:chgData name="Lindsey Hoppe" userId="ba04c612-3a45-4371-9fdd-785572411f3a" providerId="ADAL" clId="{636CF8D5-9525-4730-860A-416EE832A896}" dt="2024-09-05T20:15:46.636" v="13" actId="20577"/>
          <ac:graphicFrameMkLst>
            <pc:docMk/>
            <pc:sldMk cId="3126465034" sldId="263"/>
            <ac:graphicFrameMk id="6"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latin typeface="Cachet Bold" panose="020F0803030404040204" pitchFamily="34" charset="0"/>
              </a:defRPr>
            </a:lvl1pPr>
          </a:lstStyle>
          <a:p>
            <a:r>
              <a:rPr lang="en-US" dirty="0"/>
              <a:t>Click to edit Master title style</a:t>
            </a:r>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1DD93BA-0130-4D1E-AF28-E3C704D3FECD}"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7379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71DD93BA-0130-4D1E-AF28-E3C704D3FECD}" type="datetimeFigureOut">
              <a:rPr lang="en-US" smtClean="0"/>
              <a:t>9/5/2024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333421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1DD93BA-0130-4D1E-AF28-E3C704D3FECD}"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39666933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1DD93BA-0130-4D1E-AF28-E3C704D3FECD}"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6692501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1DD93BA-0130-4D1E-AF28-E3C704D3FECD}"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13597019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1DD93BA-0130-4D1E-AF28-E3C704D3FECD}"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31167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1DD93BA-0130-4D1E-AF28-E3C704D3FECD}"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13540468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DD93BA-0130-4D1E-AF28-E3C704D3FECD}"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35439058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DD93BA-0130-4D1E-AF28-E3C704D3FECD}"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3042220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DD93BA-0130-4D1E-AF28-E3C704D3FECD}" type="datetimeFigureOut">
              <a:rPr lang="en-US" smtClean="0"/>
              <a:t>9/5/2024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2066926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tx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lvl1pPr>
              <a:defRPr sz="1600">
                <a:solidFill>
                  <a:srgbClr val="A92B31"/>
                </a:solidFill>
                <a:latin typeface="Cachet Bold" panose="020F0803030404040204" pitchFamily="34" charset="0"/>
              </a:defRPr>
            </a:lvl1pPr>
          </a:lstStyle>
          <a:p>
            <a:r>
              <a:rPr lang="en-US" dirty="0"/>
              <a:t>MADISON AREA YMCA</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18612" y="1061301"/>
            <a:ext cx="2197608" cy="591312"/>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211" y="455129"/>
            <a:ext cx="1584765" cy="1212345"/>
          </a:xfrm>
          <a:prstGeom prst="rect">
            <a:avLst/>
          </a:prstGeom>
        </p:spPr>
      </p:pic>
    </p:spTree>
    <p:extLst>
      <p:ext uri="{BB962C8B-B14F-4D97-AF65-F5344CB8AC3E}">
        <p14:creationId xmlns:p14="http://schemas.microsoft.com/office/powerpoint/2010/main" val="2525104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1DD93BA-0130-4D1E-AF28-E3C704D3FECD}" type="datetimeFigureOut">
              <a:rPr lang="en-US" smtClean="0"/>
              <a:t>9/5/2024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1846946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1DD93BA-0130-4D1E-AF28-E3C704D3FECD}" type="datetimeFigureOut">
              <a:rPr lang="en-US" smtClean="0"/>
              <a:t>9/5/2024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449327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1DD93BA-0130-4D1E-AF28-E3C704D3FECD}" type="datetimeFigureOut">
              <a:rPr lang="en-US" smtClean="0"/>
              <a:t>9/5/2024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3934554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DD93BA-0130-4D1E-AF28-E3C704D3FECD}" type="datetimeFigureOut">
              <a:rPr lang="en-US" smtClean="0"/>
              <a:t>9/5/2024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738854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1DD93BA-0130-4D1E-AF28-E3C704D3FECD}" type="datetimeFigureOut">
              <a:rPr lang="en-US" smtClean="0"/>
              <a:t>9/5/2024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1367792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1DD93BA-0130-4D1E-AF28-E3C704D3FECD}" type="datetimeFigureOut">
              <a:rPr lang="en-US" smtClean="0"/>
              <a:t>9/5/2024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763B7A-8497-4FFD-B695-0DEE1BFCE298}" type="slidenum">
              <a:rPr lang="en-US" smtClean="0"/>
              <a:t>‹#›</a:t>
            </a:fld>
            <a:endParaRPr lang="en-US"/>
          </a:p>
        </p:txBody>
      </p:sp>
    </p:spTree>
    <p:extLst>
      <p:ext uri="{BB962C8B-B14F-4D97-AF65-F5344CB8AC3E}">
        <p14:creationId xmlns:p14="http://schemas.microsoft.com/office/powerpoint/2010/main" val="3428269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1DD93BA-0130-4D1E-AF28-E3C704D3FECD}" type="datetimeFigureOut">
              <a:rPr lang="en-US" smtClean="0"/>
              <a:t>9/5/2024</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9763B7A-8497-4FFD-B695-0DEE1BFCE298}" type="slidenum">
              <a:rPr lang="en-US" smtClean="0"/>
              <a:t>‹#›</a:t>
            </a:fld>
            <a:endParaRPr lang="en-US"/>
          </a:p>
        </p:txBody>
      </p:sp>
    </p:spTree>
    <p:extLst>
      <p:ext uri="{BB962C8B-B14F-4D97-AF65-F5344CB8AC3E}">
        <p14:creationId xmlns:p14="http://schemas.microsoft.com/office/powerpoint/2010/main" val="3848050952"/>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mailto:shawkins@madisonymca.org"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mailto:dbennettshawkins@madisonymca.org" TargetMode="External"/><Relationship Id="rId2" Type="http://schemas.openxmlformats.org/officeDocument/2006/relationships/hyperlink" Target="mailto:shawkins@madisonymca.org" TargetMode="External"/><Relationship Id="rId1" Type="http://schemas.openxmlformats.org/officeDocument/2006/relationships/slideLayout" Target="../slideLayouts/slideLayout3.xml"/><Relationship Id="rId5" Type="http://schemas.openxmlformats.org/officeDocument/2006/relationships/hyperlink" Target="mailto:ecabrera@madisonymca.org" TargetMode="External"/><Relationship Id="rId4" Type="http://schemas.openxmlformats.org/officeDocument/2006/relationships/hyperlink" Target="mailto:dbennett@madisonymca.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mailto:membership@madisonymca.org"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A92B31"/>
            </a:gs>
            <a:gs pos="100000">
              <a:srgbClr val="F1592B"/>
            </a:gs>
          </a:gsLst>
          <a:lin ang="612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6391" y="1596683"/>
            <a:ext cx="8576166" cy="2971801"/>
          </a:xfrm>
        </p:spPr>
        <p:txBody>
          <a:bodyPr/>
          <a:lstStyle/>
          <a:p>
            <a:r>
              <a:rPr lang="en-US" dirty="0"/>
              <a:t>Madison Area YMCA </a:t>
            </a:r>
            <a:br>
              <a:rPr lang="en-US" dirty="0"/>
            </a:br>
            <a:r>
              <a:rPr lang="en-US" dirty="0"/>
              <a:t>STORM</a:t>
            </a:r>
            <a:endParaRPr lang="en-US" dirty="0">
              <a:latin typeface="Berlin Sans FB" panose="020E0602020502020306" pitchFamily="34" charset="0"/>
            </a:endParaRPr>
          </a:p>
        </p:txBody>
      </p:sp>
      <p:sp>
        <p:nvSpPr>
          <p:cNvPr id="3" name="Subtitle 2"/>
          <p:cNvSpPr>
            <a:spLocks noGrp="1"/>
          </p:cNvSpPr>
          <p:nvPr>
            <p:ph type="subTitle" idx="1"/>
          </p:nvPr>
        </p:nvSpPr>
        <p:spPr>
          <a:xfrm>
            <a:off x="8064229" y="4910667"/>
            <a:ext cx="3892525" cy="1947333"/>
          </a:xfrm>
        </p:spPr>
        <p:txBody>
          <a:bodyPr>
            <a:normAutofit/>
          </a:bodyPr>
          <a:lstStyle/>
          <a:p>
            <a:pPr algn="ctr"/>
            <a:r>
              <a:rPr lang="en-US" sz="2400" dirty="0">
                <a:latin typeface="Cachet Bold" panose="020F0803030404040204" pitchFamily="34" charset="0"/>
              </a:rPr>
              <a:t>2024/2025</a:t>
            </a:r>
            <a:br>
              <a:rPr lang="en-US" sz="2400" dirty="0">
                <a:latin typeface="Cachet Bold" panose="020F0803030404040204" pitchFamily="34" charset="0"/>
              </a:rPr>
            </a:br>
            <a:r>
              <a:rPr lang="en-US" sz="2400" dirty="0">
                <a:latin typeface="Cachet Bold" panose="020F0803030404040204" pitchFamily="34" charset="0"/>
              </a:rPr>
              <a:t>Travel Volleyball Program</a:t>
            </a:r>
            <a:br>
              <a:rPr lang="en-US" sz="2400" dirty="0">
                <a:latin typeface="Cachet Bold" panose="020F0803030404040204" pitchFamily="34" charset="0"/>
              </a:rPr>
            </a:br>
            <a:r>
              <a:rPr lang="en-US" sz="2400" dirty="0">
                <a:latin typeface="Cachet Bold" panose="020F0803030404040204" pitchFamily="34" charset="0"/>
              </a:rPr>
              <a:t>Handbook</a:t>
            </a:r>
          </a:p>
        </p:txBody>
      </p:sp>
      <p:pic>
        <p:nvPicPr>
          <p:cNvPr id="5" name="Picture 4"/>
          <p:cNvPicPr>
            <a:picLocks noChangeAspect="1"/>
          </p:cNvPicPr>
          <p:nvPr/>
        </p:nvPicPr>
        <p:blipFill>
          <a:blip r:embed="rId2"/>
          <a:stretch>
            <a:fillRect/>
          </a:stretch>
        </p:blipFill>
        <p:spPr>
          <a:xfrm>
            <a:off x="511583" y="455852"/>
            <a:ext cx="2520623" cy="2011680"/>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54108" y="3597902"/>
            <a:ext cx="1312765" cy="1312765"/>
          </a:xfrm>
          <a:prstGeom prst="rect">
            <a:avLst/>
          </a:prstGeom>
        </p:spPr>
      </p:pic>
    </p:spTree>
    <p:extLst>
      <p:ext uri="{BB962C8B-B14F-4D97-AF65-F5344CB8AC3E}">
        <p14:creationId xmlns:p14="http://schemas.microsoft.com/office/powerpoint/2010/main" val="2904723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961824229"/>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pPr marL="0" indent="0" algn="l">
                        <a:buFont typeface="Wingdings" panose="05000000000000000000" pitchFamily="2" charset="2"/>
                        <a:buNone/>
                      </a:pPr>
                      <a:endParaRPr lang="en-US" sz="1800" b="0" baseline="0" dirty="0">
                        <a:solidFill>
                          <a:schemeClr val="bg1"/>
                        </a:solidFill>
                      </a:endParaRPr>
                    </a:p>
                    <a:p>
                      <a:pPr marL="285750" indent="-285750" algn="l">
                        <a:buFont typeface="Wingdings" panose="05000000000000000000" pitchFamily="2" charset="2"/>
                        <a:buChar char="q"/>
                      </a:pPr>
                      <a:endParaRPr lang="en-US" sz="1800" b="0" dirty="0"/>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612843" y="1974715"/>
            <a:ext cx="10914434" cy="4647426"/>
          </a:xfrm>
          <a:prstGeom prst="rect">
            <a:avLst/>
          </a:prstGeom>
          <a:noFill/>
        </p:spPr>
        <p:txBody>
          <a:bodyPr wrap="square" rtlCol="0">
            <a:spAutoFit/>
          </a:bodyPr>
          <a:lstStyle/>
          <a:p>
            <a:r>
              <a:rPr lang="en-US" sz="2400" dirty="0">
                <a:solidFill>
                  <a:srgbClr val="A92B31"/>
                </a:solidFill>
                <a:latin typeface="Cachet Bold" panose="020F0803030404040204" pitchFamily="34" charset="0"/>
              </a:rPr>
              <a:t>IMPORTANT REMINDERS FOR PARENT(S) AND FAMILIES</a:t>
            </a:r>
          </a:p>
          <a:p>
            <a:pPr marL="285750" indent="-285750">
              <a:buFont typeface="Wingdings" panose="05000000000000000000" pitchFamily="2" charset="2"/>
              <a:buChar char="q"/>
            </a:pPr>
            <a:endParaRPr lang="en-US" sz="1600" dirty="0">
              <a:solidFill>
                <a:schemeClr val="bg1"/>
              </a:solidFill>
              <a:latin typeface="Cachet Book" panose="020F0503030404040204" pitchFamily="34" charset="0"/>
            </a:endParaRPr>
          </a:p>
          <a:p>
            <a:pPr marL="285750" indent="-285750">
              <a:buFont typeface="Wingdings" panose="05000000000000000000" pitchFamily="2" charset="2"/>
              <a:buChar char="q"/>
            </a:pPr>
            <a:r>
              <a:rPr lang="en-US" sz="1600" u="sng" dirty="0">
                <a:solidFill>
                  <a:schemeClr val="bg1"/>
                </a:solidFill>
                <a:latin typeface="Cachet Book" panose="020F0503030404040204" pitchFamily="34" charset="0"/>
              </a:rPr>
              <a:t>Spectators aren’t permitted during practices</a:t>
            </a:r>
            <a:r>
              <a:rPr lang="en-US" sz="1600" dirty="0">
                <a:solidFill>
                  <a:schemeClr val="bg1"/>
                </a:solidFill>
                <a:latin typeface="Cachet Book" panose="020F0503030404040204" pitchFamily="34" charset="0"/>
              </a:rPr>
              <a:t>. Please remain in designated spectator areas during games and tournaments. Spectators are not permitted to walk on the court at any time to ensure the safety of players, referees and coaches. If spectators are seen coaching from the sidelines, they are given a friendly reminder to stop. Continued coaching from the sidelines may result in suspension of spectator’s attendance.</a:t>
            </a:r>
          </a:p>
          <a:p>
            <a:pPr marL="285750" indent="-285750">
              <a:buFont typeface="Wingdings" panose="05000000000000000000" pitchFamily="2" charset="2"/>
              <a:buChar char="q"/>
            </a:pPr>
            <a:r>
              <a:rPr lang="en-US" sz="1600" dirty="0">
                <a:solidFill>
                  <a:schemeClr val="bg1"/>
                </a:solidFill>
                <a:latin typeface="Cachet Book" panose="020F0503030404040204" pitchFamily="34" charset="0"/>
              </a:rPr>
              <a:t>The officials, coaches, and director have the right to remove spectators from the game if deemed necessary. Be respectful and supportive to everyone in attendance at games including opponents and opposing spectators.</a:t>
            </a:r>
          </a:p>
          <a:p>
            <a:pPr marL="285750" indent="-285750">
              <a:buFont typeface="Wingdings" panose="05000000000000000000" pitchFamily="2" charset="2"/>
              <a:buChar char="q"/>
            </a:pPr>
            <a:r>
              <a:rPr lang="en-US" sz="1600" dirty="0">
                <a:solidFill>
                  <a:schemeClr val="bg1"/>
                </a:solidFill>
                <a:latin typeface="Cachet Book" panose="020F0503030404040204" pitchFamily="34" charset="0"/>
              </a:rPr>
              <a:t>There will be zero tolerance towards any negative interaction with opposing coaches, players and officials. The officials have the right to remove spectators from the game if deemed necessary. </a:t>
            </a:r>
          </a:p>
          <a:p>
            <a:endParaRPr lang="en-US" sz="1600" dirty="0">
              <a:solidFill>
                <a:schemeClr val="bg1"/>
              </a:solidFill>
              <a:latin typeface="Cachet Book" panose="020F0503030404040204" pitchFamily="34" charset="0"/>
            </a:endParaRPr>
          </a:p>
          <a:p>
            <a:r>
              <a:rPr lang="en-US" sz="1600" dirty="0">
                <a:solidFill>
                  <a:srgbClr val="A92B31"/>
                </a:solidFill>
                <a:latin typeface="Cachet Bold" panose="020F0803030404040204" pitchFamily="34" charset="0"/>
              </a:rPr>
              <a:t>You are the ones that the children look up to the most. As the most influential people in their lives, the children will always deem your actions as the correct way to do things. If you have a positive outlook and attitude towards all aspects of the game, more than likely the children will also. </a:t>
            </a:r>
          </a:p>
          <a:p>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Before the start of the season, a </a:t>
            </a:r>
            <a:r>
              <a:rPr lang="en-US" sz="1600" dirty="0">
                <a:solidFill>
                  <a:schemeClr val="bg1"/>
                </a:solidFill>
                <a:latin typeface="Cachet Bold" panose="020F0803030404040204" pitchFamily="34" charset="0"/>
              </a:rPr>
              <a:t>Parent Code of Conduct </a:t>
            </a:r>
            <a:r>
              <a:rPr lang="en-US" sz="1600" dirty="0">
                <a:solidFill>
                  <a:schemeClr val="bg1"/>
                </a:solidFill>
                <a:latin typeface="Cachet Book" panose="020F0503030404040204" pitchFamily="34" charset="0"/>
              </a:rPr>
              <a:t>must be signed before attending any games. The Parent Code of Conduct must be followed or the privilege of attending your child's game will be removed.</a:t>
            </a:r>
          </a:p>
          <a:p>
            <a:endParaRPr lang="en-US" sz="1600" dirty="0"/>
          </a:p>
        </p:txBody>
      </p:sp>
    </p:spTree>
    <p:extLst>
      <p:ext uri="{BB962C8B-B14F-4D97-AF65-F5344CB8AC3E}">
        <p14:creationId xmlns:p14="http://schemas.microsoft.com/office/powerpoint/2010/main" val="2186161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497516003"/>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endParaRPr lang="en-US" dirty="0"/>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706876" y="2255662"/>
            <a:ext cx="10778248" cy="4893647"/>
          </a:xfrm>
          <a:prstGeom prst="rect">
            <a:avLst/>
          </a:prstGeom>
          <a:noFill/>
        </p:spPr>
        <p:txBody>
          <a:bodyPr wrap="square" rtlCol="0">
            <a:spAutoFit/>
          </a:bodyPr>
          <a:lstStyle/>
          <a:p>
            <a:r>
              <a:rPr lang="en-US" sz="2400" dirty="0">
                <a:solidFill>
                  <a:srgbClr val="A92B31"/>
                </a:solidFill>
                <a:latin typeface="Cachet Bold" panose="020F0803030404040204" pitchFamily="34" charset="0"/>
              </a:rPr>
              <a:t>WELCOME TO THE MADISON STORM FAMILY, LETS ENJOY THE JOURNEY!</a:t>
            </a:r>
          </a:p>
          <a:p>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We look forward to working with each player, and their family as a member of the Madison Area YMCA Madison Storm. We all play a vital role in the success of this program, and if we work together, we will continue to create a positive, supportive and fun environment for our children to excel. </a:t>
            </a:r>
          </a:p>
          <a:p>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Providing a safe place for all players to learn and grow is always our priority, and we are grateful for the opportunity to work with your children.</a:t>
            </a:r>
          </a:p>
          <a:p>
            <a:endParaRPr lang="en-US" sz="1600" dirty="0">
              <a:solidFill>
                <a:schemeClr val="bg1"/>
              </a:solidFill>
              <a:latin typeface="Cachet Book" panose="020F0503030404040204" pitchFamily="34" charset="0"/>
            </a:endParaRPr>
          </a:p>
          <a:p>
            <a:pPr algn="ctr"/>
            <a:endParaRPr lang="en-US" b="1" i="1" dirty="0">
              <a:solidFill>
                <a:schemeClr val="bg1"/>
              </a:solidFill>
            </a:endParaRPr>
          </a:p>
          <a:p>
            <a:pPr algn="ctr"/>
            <a:endParaRPr lang="en-US" b="1" dirty="0">
              <a:solidFill>
                <a:schemeClr val="bg1"/>
              </a:solidFill>
            </a:endParaRPr>
          </a:p>
          <a:p>
            <a:pPr algn="ctr"/>
            <a:endParaRPr lang="en-US" b="1" dirty="0">
              <a:solidFill>
                <a:schemeClr val="bg1"/>
              </a:solidFill>
            </a:endParaRPr>
          </a:p>
          <a:p>
            <a:pPr algn="ctr"/>
            <a:endParaRPr lang="en-US" b="1" dirty="0">
              <a:solidFill>
                <a:schemeClr val="bg1"/>
              </a:solidFill>
            </a:endParaRPr>
          </a:p>
          <a:p>
            <a:pPr algn="ctr"/>
            <a:endParaRPr lang="en-US" b="1" dirty="0">
              <a:solidFill>
                <a:schemeClr val="bg1"/>
              </a:solidFill>
            </a:endParaRPr>
          </a:p>
          <a:p>
            <a:pPr algn="ctr"/>
            <a:endParaRPr lang="en-US" dirty="0">
              <a:solidFill>
                <a:schemeClr val="bg1"/>
              </a:solidFill>
            </a:endParaRPr>
          </a:p>
          <a:p>
            <a:pPr algn="ctr"/>
            <a:endParaRPr lang="en-US" dirty="0">
              <a:solidFill>
                <a:schemeClr val="bg1"/>
              </a:solidFill>
            </a:endParaRPr>
          </a:p>
          <a:p>
            <a:pPr algn="ctr"/>
            <a:endParaRPr lang="en-US" dirty="0">
              <a:solidFill>
                <a:schemeClr val="bg1"/>
              </a:solidFill>
            </a:endParaRPr>
          </a:p>
          <a:p>
            <a:pPr algn="ctr"/>
            <a:endParaRPr lang="en-US" sz="1600" dirty="0">
              <a:solidFill>
                <a:schemeClr val="bg1"/>
              </a:solidFill>
            </a:endParaRPr>
          </a:p>
        </p:txBody>
      </p:sp>
      <p:sp>
        <p:nvSpPr>
          <p:cNvPr id="7" name="Rectangle 6"/>
          <p:cNvSpPr/>
          <p:nvPr/>
        </p:nvSpPr>
        <p:spPr>
          <a:xfrm>
            <a:off x="706876" y="5329491"/>
            <a:ext cx="10778248" cy="1071309"/>
          </a:xfrm>
          <a:prstGeom prst="rect">
            <a:avLst/>
          </a:prstGeom>
          <a:gradFill>
            <a:gsLst>
              <a:gs pos="10000">
                <a:srgbClr val="F1592B"/>
              </a:gs>
              <a:gs pos="100000">
                <a:srgbClr val="A92B31"/>
              </a:gs>
            </a:gsLst>
          </a:gradFill>
          <a:ln>
            <a:noFill/>
          </a:ln>
        </p:spPr>
        <p:style>
          <a:lnRef idx="0">
            <a:scrgbClr r="0" g="0" b="0"/>
          </a:lnRef>
          <a:fillRef idx="1002">
            <a:schemeClr val="dk2"/>
          </a:fillRef>
          <a:effectRef idx="0">
            <a:scrgbClr r="0" g="0" b="0"/>
          </a:effectRef>
          <a:fontRef idx="minor">
            <a:schemeClr val="lt1"/>
          </a:fontRef>
        </p:style>
        <p:txBody>
          <a:bodyPr rtlCol="0" anchor="ctr"/>
          <a:lstStyle/>
          <a:p>
            <a:r>
              <a:rPr lang="en-US" dirty="0">
                <a:latin typeface="Cachet Bold" panose="020F0803030404040204" pitchFamily="34" charset="0"/>
              </a:rPr>
              <a:t>	“</a:t>
            </a:r>
          </a:p>
          <a:p>
            <a:endParaRPr lang="en-US" dirty="0">
              <a:latin typeface="Cachet Bold" panose="020F0803030404040204" pitchFamily="34" charset="0"/>
            </a:endParaRPr>
          </a:p>
          <a:p>
            <a:r>
              <a:rPr lang="en-US" dirty="0">
                <a:latin typeface="Cachet Bold" panose="020F0803030404040204" pitchFamily="34" charset="0"/>
              </a:rPr>
              <a:t>							“Teamwork makes the dream work”</a:t>
            </a:r>
          </a:p>
          <a:p>
            <a:r>
              <a:rPr lang="en-US" dirty="0">
                <a:latin typeface="Cachet Bold" panose="020F0803030404040204" pitchFamily="34" charset="0"/>
              </a:rPr>
              <a:t>							</a:t>
            </a:r>
          </a:p>
          <a:p>
            <a:pPr algn="ctr"/>
            <a:endParaRPr lang="en-US" sz="1400" dirty="0">
              <a:latin typeface="Cachet Book" panose="020F0503030404040204" pitchFamily="34" charset="0"/>
            </a:endParaRPr>
          </a:p>
          <a:p>
            <a:pPr algn="r"/>
            <a:endParaRPr lang="en-US" sz="1400" dirty="0">
              <a:latin typeface="Cachet Book" panose="020F0503030404040204" pitchFamily="34" charset="0"/>
            </a:endParaRPr>
          </a:p>
        </p:txBody>
      </p:sp>
    </p:spTree>
    <p:extLst>
      <p:ext uri="{BB962C8B-B14F-4D97-AF65-F5344CB8AC3E}">
        <p14:creationId xmlns:p14="http://schemas.microsoft.com/office/powerpoint/2010/main" val="1876327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959258823"/>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endParaRPr lang="en-US" dirty="0"/>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566500" y="2185411"/>
            <a:ext cx="11302850" cy="2893100"/>
          </a:xfrm>
          <a:prstGeom prst="rect">
            <a:avLst/>
          </a:prstGeom>
          <a:noFill/>
        </p:spPr>
        <p:txBody>
          <a:bodyPr wrap="square" rtlCol="0">
            <a:spAutoFit/>
          </a:bodyPr>
          <a:lstStyle/>
          <a:p>
            <a:r>
              <a:rPr lang="en-US" sz="2200" dirty="0">
                <a:solidFill>
                  <a:srgbClr val="A92B31"/>
                </a:solidFill>
                <a:latin typeface="Cachet Bold" panose="020F0803030404040204" pitchFamily="34" charset="0"/>
              </a:rPr>
              <a:t>WELCOME TO THE MADISON AREA YMCA MADSION STORM VOLLEYBALL PROGRAM</a:t>
            </a:r>
          </a:p>
          <a:p>
            <a:endParaRPr lang="en-US" sz="1600" b="1"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The Madison Area YMCA has a rich history of producing travel teams over the past 25 years. That same tradition will continue  as we introduce our competitive volleyball program to the community. </a:t>
            </a:r>
          </a:p>
          <a:p>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As we enter a new era of travel volleyball at the Madison Area YMCA, we are excited to work with our new set of girls to continue the rich tradition that has led to very successful sports program.</a:t>
            </a:r>
          </a:p>
          <a:p>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Please help us to maintain the high level of excellence we have grown to expect from our coaches, our parents, and our players. </a:t>
            </a:r>
          </a:p>
          <a:p>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We look forward to having your family with us this season for exciting Madison Storm volleyball!</a:t>
            </a:r>
            <a:endParaRPr lang="en-US" sz="1600" dirty="0">
              <a:solidFill>
                <a:schemeClr val="bg1"/>
              </a:solidFill>
            </a:endParaRPr>
          </a:p>
        </p:txBody>
      </p:sp>
    </p:spTree>
    <p:extLst>
      <p:ext uri="{BB962C8B-B14F-4D97-AF65-F5344CB8AC3E}">
        <p14:creationId xmlns:p14="http://schemas.microsoft.com/office/powerpoint/2010/main" val="1847779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98342201"/>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endParaRPr lang="en-US" dirty="0"/>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603116" y="1920063"/>
            <a:ext cx="10856068" cy="4431983"/>
          </a:xfrm>
          <a:prstGeom prst="rect">
            <a:avLst/>
          </a:prstGeom>
          <a:noFill/>
        </p:spPr>
        <p:txBody>
          <a:bodyPr wrap="square" rtlCol="0">
            <a:spAutoFit/>
          </a:bodyPr>
          <a:lstStyle/>
          <a:p>
            <a:r>
              <a:rPr lang="en-US" sz="2400" dirty="0">
                <a:solidFill>
                  <a:srgbClr val="A92B31"/>
                </a:solidFill>
                <a:latin typeface="Cachet Bold" panose="020F0803030404040204" pitchFamily="34" charset="0"/>
              </a:rPr>
              <a:t>OUR PHILOSOPHY</a:t>
            </a:r>
          </a:p>
          <a:p>
            <a:endParaRPr lang="en-US"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The mission of our coaches is to provide the best possible overall volleyball experience and training environment for the players in our program. With a strong emphasis on skills, we help players understand the strategic side of the game. This enables them to be comfortable on the court during practices and games. In addition to teaching volleyball, the intention, as with all Madison Area YMCA programs, is to build a strong culture of togetherness that encourages the players to reach their goals as a team.</a:t>
            </a:r>
          </a:p>
          <a:p>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Central to our mission is a focus on the four Core Values of the YMCA:</a:t>
            </a:r>
          </a:p>
          <a:p>
            <a:endParaRPr lang="en-US" dirty="0">
              <a:solidFill>
                <a:schemeClr val="bg1"/>
              </a:solidFill>
              <a:latin typeface="Cachet Book" panose="020F0503030404040204" pitchFamily="34" charset="0"/>
            </a:endParaRPr>
          </a:p>
          <a:p>
            <a:pPr marL="285750" indent="-285750">
              <a:buFont typeface="Wingdings" panose="05000000000000000000" pitchFamily="2" charset="2"/>
              <a:buChar char="q"/>
            </a:pPr>
            <a:r>
              <a:rPr lang="en-US" sz="1600" dirty="0">
                <a:solidFill>
                  <a:srgbClr val="A92B31"/>
                </a:solidFill>
                <a:latin typeface="Cachet Bold" panose="020F0803030404040204" pitchFamily="34" charset="0"/>
              </a:rPr>
              <a:t>Honesty</a:t>
            </a:r>
          </a:p>
          <a:p>
            <a:pPr marL="285750" indent="-285750">
              <a:buFont typeface="Wingdings" panose="05000000000000000000" pitchFamily="2" charset="2"/>
              <a:buChar char="q"/>
            </a:pPr>
            <a:r>
              <a:rPr lang="en-US" sz="1600" dirty="0">
                <a:solidFill>
                  <a:srgbClr val="A92B31"/>
                </a:solidFill>
                <a:latin typeface="Cachet Bold" panose="020F0803030404040204" pitchFamily="34" charset="0"/>
              </a:rPr>
              <a:t>Caring</a:t>
            </a:r>
          </a:p>
          <a:p>
            <a:pPr marL="285750" indent="-285750">
              <a:buFont typeface="Wingdings" panose="05000000000000000000" pitchFamily="2" charset="2"/>
              <a:buChar char="q"/>
            </a:pPr>
            <a:r>
              <a:rPr lang="en-US" sz="1600" dirty="0">
                <a:solidFill>
                  <a:srgbClr val="A92B31"/>
                </a:solidFill>
                <a:latin typeface="Cachet Bold" panose="020F0803030404040204" pitchFamily="34" charset="0"/>
              </a:rPr>
              <a:t>Respect</a:t>
            </a:r>
          </a:p>
          <a:p>
            <a:pPr marL="285750" indent="-285750">
              <a:buFont typeface="Wingdings" panose="05000000000000000000" pitchFamily="2" charset="2"/>
              <a:buChar char="q"/>
            </a:pPr>
            <a:r>
              <a:rPr lang="en-US" sz="1600" dirty="0">
                <a:solidFill>
                  <a:srgbClr val="A92B31"/>
                </a:solidFill>
                <a:latin typeface="Cachet Bold" panose="020F0803030404040204" pitchFamily="34" charset="0"/>
              </a:rPr>
              <a:t>Responsibility</a:t>
            </a:r>
          </a:p>
          <a:p>
            <a:pPr marL="285750" indent="-285750">
              <a:buFont typeface="Wingdings" panose="05000000000000000000" pitchFamily="2" charset="2"/>
              <a:buChar char="q"/>
            </a:pPr>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We believe that the Y’s Core Values are integral to the development of our youth and set the Madison Area YMCA apart from typical recreation/club programs.</a:t>
            </a:r>
          </a:p>
        </p:txBody>
      </p:sp>
    </p:spTree>
    <p:extLst>
      <p:ext uri="{BB962C8B-B14F-4D97-AF65-F5344CB8AC3E}">
        <p14:creationId xmlns:p14="http://schemas.microsoft.com/office/powerpoint/2010/main" val="2855299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74523663"/>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endParaRPr lang="en-US" dirty="0"/>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472322" y="2096959"/>
            <a:ext cx="5270978" cy="461665"/>
          </a:xfrm>
          <a:prstGeom prst="rect">
            <a:avLst/>
          </a:prstGeom>
          <a:noFill/>
        </p:spPr>
        <p:txBody>
          <a:bodyPr wrap="square" rtlCol="0">
            <a:spAutoFit/>
          </a:bodyPr>
          <a:lstStyle/>
          <a:p>
            <a:r>
              <a:rPr lang="en-US" sz="2400" dirty="0">
                <a:solidFill>
                  <a:srgbClr val="A92B31"/>
                </a:solidFill>
                <a:latin typeface="Cachet Bold" panose="020F0803030404040204" pitchFamily="34" charset="0"/>
              </a:rPr>
              <a:t>TEAMS</a:t>
            </a:r>
          </a:p>
        </p:txBody>
      </p:sp>
      <p:sp>
        <p:nvSpPr>
          <p:cNvPr id="6" name="TextBox 5"/>
          <p:cNvSpPr txBox="1"/>
          <p:nvPr/>
        </p:nvSpPr>
        <p:spPr>
          <a:xfrm>
            <a:off x="472322" y="2550107"/>
            <a:ext cx="5227496" cy="1077218"/>
          </a:xfrm>
          <a:prstGeom prst="rect">
            <a:avLst/>
          </a:prstGeom>
          <a:gradFill>
            <a:gsLst>
              <a:gs pos="10000">
                <a:srgbClr val="F1592B"/>
              </a:gs>
              <a:gs pos="100000">
                <a:srgbClr val="A92B31"/>
              </a:gs>
            </a:gsLst>
          </a:gradFill>
        </p:spPr>
        <p:style>
          <a:lnRef idx="0">
            <a:scrgbClr r="0" g="0" b="0"/>
          </a:lnRef>
          <a:fillRef idx="1002">
            <a:schemeClr val="dk2"/>
          </a:fillRef>
          <a:effectRef idx="0">
            <a:scrgbClr r="0" g="0" b="0"/>
          </a:effectRef>
          <a:fontRef idx="major"/>
        </p:style>
        <p:txBody>
          <a:bodyPr wrap="square" rtlCol="0">
            <a:spAutoFit/>
          </a:bodyPr>
          <a:lstStyle/>
          <a:p>
            <a:r>
              <a:rPr lang="en-US" sz="1600" dirty="0">
                <a:latin typeface="Cachet Bold" panose="020F0803030404040204" pitchFamily="34" charset="0"/>
              </a:rPr>
              <a:t>Madison Area Madison Storm (Grades 5-8)</a:t>
            </a:r>
          </a:p>
          <a:p>
            <a:r>
              <a:rPr lang="en-US" sz="1600" dirty="0">
                <a:latin typeface="Cachet Book" panose="020F0503030404040204" pitchFamily="34" charset="0"/>
              </a:rPr>
              <a:t>Head Coach: Alyson </a:t>
            </a:r>
            <a:r>
              <a:rPr lang="en-US" sz="1600" dirty="0" err="1">
                <a:latin typeface="Cachet Book" panose="020F0503030404040204" pitchFamily="34" charset="0"/>
              </a:rPr>
              <a:t>Brockmann</a:t>
            </a:r>
            <a:endParaRPr lang="en-US" sz="1600" dirty="0">
              <a:latin typeface="Cachet Book" panose="020F0503030404040204" pitchFamily="34" charset="0"/>
            </a:endParaRPr>
          </a:p>
          <a:p>
            <a:r>
              <a:rPr lang="en-US" sz="1600" dirty="0">
                <a:latin typeface="Cachet Book" panose="020F0503030404040204" pitchFamily="34" charset="0"/>
              </a:rPr>
              <a:t>Assistant Coach: Heather </a:t>
            </a:r>
            <a:r>
              <a:rPr lang="en-US" sz="1600" dirty="0" err="1">
                <a:latin typeface="Cachet Book" panose="020F0503030404040204" pitchFamily="34" charset="0"/>
              </a:rPr>
              <a:t>Schoenberger</a:t>
            </a:r>
            <a:endParaRPr lang="en-US" sz="1600" dirty="0">
              <a:latin typeface="Cachet Book" panose="020F0503030404040204" pitchFamily="34" charset="0"/>
            </a:endParaRPr>
          </a:p>
          <a:p>
            <a:r>
              <a:rPr lang="en-US" sz="1600" dirty="0">
                <a:latin typeface="Cachet Book" panose="020F0503030404040204" pitchFamily="34" charset="0"/>
              </a:rPr>
              <a:t>Director: Shaun Hawkins </a:t>
            </a:r>
          </a:p>
        </p:txBody>
      </p:sp>
      <p:sp>
        <p:nvSpPr>
          <p:cNvPr id="9" name="TextBox 8"/>
          <p:cNvSpPr txBox="1"/>
          <p:nvPr/>
        </p:nvSpPr>
        <p:spPr>
          <a:xfrm>
            <a:off x="6011431" y="2102237"/>
            <a:ext cx="5987993" cy="3662541"/>
          </a:xfrm>
          <a:prstGeom prst="rect">
            <a:avLst/>
          </a:prstGeom>
          <a:noFill/>
        </p:spPr>
        <p:txBody>
          <a:bodyPr wrap="square" rtlCol="0">
            <a:spAutoFit/>
          </a:bodyPr>
          <a:lstStyle/>
          <a:p>
            <a:r>
              <a:rPr lang="en-US" sz="2400" dirty="0">
                <a:solidFill>
                  <a:srgbClr val="A92B31"/>
                </a:solidFill>
                <a:latin typeface="Cachet Bold" panose="020F0803030404040204" pitchFamily="34" charset="0"/>
              </a:rPr>
              <a:t>WHAT TO EXPECT</a:t>
            </a:r>
            <a:r>
              <a:rPr lang="en-US" sz="1600" dirty="0">
                <a:solidFill>
                  <a:srgbClr val="000000"/>
                </a:solidFill>
                <a:latin typeface="Cachet Book" panose="020F0503030404040204" pitchFamily="34" charset="0"/>
              </a:rPr>
              <a:t> </a:t>
            </a:r>
          </a:p>
          <a:p>
            <a:r>
              <a:rPr lang="en-US" sz="1600" dirty="0">
                <a:solidFill>
                  <a:srgbClr val="000000"/>
                </a:solidFill>
                <a:latin typeface="Cachet Bold" panose="020F0803030404040204" pitchFamily="34" charset="0"/>
              </a:rPr>
              <a:t> </a:t>
            </a:r>
          </a:p>
          <a:p>
            <a:r>
              <a:rPr lang="en-US" sz="1600" b="1" dirty="0">
                <a:solidFill>
                  <a:srgbClr val="A92B31"/>
                </a:solidFill>
                <a:latin typeface="Cachet Bold" panose="020F0803030404040204" pitchFamily="34" charset="0"/>
              </a:rPr>
              <a:t>FALL SEASON</a:t>
            </a:r>
            <a:r>
              <a:rPr lang="en-US" sz="1600" dirty="0">
                <a:solidFill>
                  <a:srgbClr val="A92B31"/>
                </a:solidFill>
                <a:latin typeface="Cachet Bold" panose="020F0803030404040204" pitchFamily="34" charset="0"/>
              </a:rPr>
              <a:t> </a:t>
            </a:r>
          </a:p>
          <a:p>
            <a:r>
              <a:rPr lang="en-US" sz="1600" dirty="0">
                <a:solidFill>
                  <a:srgbClr val="000000"/>
                </a:solidFill>
                <a:latin typeface="Cachet Book" panose="020F0503030404040204" pitchFamily="34" charset="0"/>
              </a:rPr>
              <a:t>September  - November</a:t>
            </a:r>
          </a:p>
          <a:p>
            <a:endParaRPr lang="en-US" sz="1600" b="1" dirty="0">
              <a:solidFill>
                <a:srgbClr val="A92B31"/>
              </a:solidFill>
              <a:latin typeface="Cachet Bold" panose="020F0803030404040204" pitchFamily="34" charset="0"/>
            </a:endParaRPr>
          </a:p>
          <a:p>
            <a:r>
              <a:rPr lang="en-US" sz="1600" b="1" dirty="0">
                <a:solidFill>
                  <a:srgbClr val="A92B31"/>
                </a:solidFill>
                <a:latin typeface="Cachet Bold" panose="020F0803030404040204" pitchFamily="34" charset="0"/>
              </a:rPr>
              <a:t>WINTER SEASON</a:t>
            </a:r>
            <a:r>
              <a:rPr lang="en-US" sz="1600" dirty="0">
                <a:solidFill>
                  <a:srgbClr val="A92B31"/>
                </a:solidFill>
                <a:latin typeface="Cachet Bold" panose="020F0803030404040204" pitchFamily="34" charset="0"/>
              </a:rPr>
              <a:t> </a:t>
            </a:r>
          </a:p>
          <a:p>
            <a:r>
              <a:rPr lang="en-US" sz="1600" dirty="0">
                <a:solidFill>
                  <a:srgbClr val="000000"/>
                </a:solidFill>
                <a:latin typeface="Cachet Book" panose="020F0503030404040204" pitchFamily="34" charset="0"/>
              </a:rPr>
              <a:t>January  - March</a:t>
            </a:r>
          </a:p>
          <a:p>
            <a:endParaRPr lang="en-US" sz="1600" dirty="0">
              <a:solidFill>
                <a:srgbClr val="000000"/>
              </a:solidFill>
              <a:latin typeface="Cachet Book" panose="020F0503030404040204" pitchFamily="34" charset="0"/>
            </a:endParaRPr>
          </a:p>
          <a:p>
            <a:r>
              <a:rPr lang="en-US" sz="1600" b="1" dirty="0">
                <a:solidFill>
                  <a:srgbClr val="A92B31"/>
                </a:solidFill>
                <a:latin typeface="Cachet Bold" panose="020F0803030404040204" pitchFamily="34" charset="0"/>
              </a:rPr>
              <a:t>SPRING SEASON</a:t>
            </a:r>
            <a:r>
              <a:rPr lang="en-US" sz="1600" dirty="0">
                <a:solidFill>
                  <a:srgbClr val="A92B31"/>
                </a:solidFill>
                <a:latin typeface="Cachet Bold" panose="020F0803030404040204" pitchFamily="34" charset="0"/>
              </a:rPr>
              <a:t> 				</a:t>
            </a:r>
            <a:r>
              <a:rPr lang="en-US" sz="1600" b="1" dirty="0">
                <a:solidFill>
                  <a:srgbClr val="A92B31"/>
                </a:solidFill>
                <a:latin typeface="Cachet Bold" panose="020F0803030404040204" pitchFamily="34" charset="0"/>
              </a:rPr>
              <a:t>SUMMER CLINIC</a:t>
            </a:r>
            <a:endParaRPr lang="en-US" sz="1600" dirty="0">
              <a:solidFill>
                <a:srgbClr val="000000"/>
              </a:solidFill>
              <a:latin typeface="Cachet Book" panose="020F0503030404040204" pitchFamily="34" charset="0"/>
            </a:endParaRPr>
          </a:p>
          <a:p>
            <a:r>
              <a:rPr lang="en-US" sz="1600" dirty="0">
                <a:solidFill>
                  <a:srgbClr val="000000"/>
                </a:solidFill>
                <a:latin typeface="Cachet Book" panose="020F0503030404040204" pitchFamily="34" charset="0"/>
              </a:rPr>
              <a:t>April – June					August</a:t>
            </a:r>
          </a:p>
          <a:p>
            <a:endParaRPr lang="en-US" sz="1600" dirty="0">
              <a:solidFill>
                <a:srgbClr val="000000"/>
              </a:solidFill>
              <a:latin typeface="Cachet Book" panose="020F0503030404040204" pitchFamily="34" charset="0"/>
            </a:endParaRPr>
          </a:p>
          <a:p>
            <a:r>
              <a:rPr lang="en-US" sz="1600" dirty="0">
                <a:solidFill>
                  <a:srgbClr val="000000"/>
                </a:solidFill>
                <a:latin typeface="Cachet Book" panose="020F0503030404040204" pitchFamily="34" charset="0"/>
              </a:rPr>
              <a:t>Practices run two times per week at the Madison Area YMCA Gymnasium (Wednesdays &amp; Sundays) *seasonally</a:t>
            </a:r>
          </a:p>
          <a:p>
            <a:endParaRPr lang="en-US" sz="1600" dirty="0">
              <a:solidFill>
                <a:srgbClr val="000000"/>
              </a:solidFill>
              <a:latin typeface="Cachet Book" panose="020F0503030404040204" pitchFamily="34"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68253" y="3776890"/>
            <a:ext cx="2465452" cy="2400542"/>
          </a:xfrm>
          <a:prstGeom prst="rect">
            <a:avLst/>
          </a:prstGeom>
        </p:spPr>
      </p:pic>
    </p:spTree>
    <p:extLst>
      <p:ext uri="{BB962C8B-B14F-4D97-AF65-F5344CB8AC3E}">
        <p14:creationId xmlns:p14="http://schemas.microsoft.com/office/powerpoint/2010/main" val="2839052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506342577"/>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endParaRPr lang="en-US" dirty="0"/>
                    </a:p>
                    <a:p>
                      <a:pPr algn="ctr"/>
                      <a:endParaRPr lang="en-US" sz="1800" b="1" baseline="0" dirty="0">
                        <a:solidFill>
                          <a:schemeClr val="bg1"/>
                        </a:solidFill>
                      </a:endParaRPr>
                    </a:p>
                    <a:p>
                      <a:pPr algn="l"/>
                      <a:endParaRPr lang="en-US" sz="1800" b="1" baseline="0" dirty="0">
                        <a:solidFill>
                          <a:schemeClr val="bg1"/>
                        </a:solidFill>
                      </a:endParaRPr>
                    </a:p>
                    <a:p>
                      <a:pPr algn="ctr"/>
                      <a:endParaRPr lang="en-US" b="1" dirty="0">
                        <a:solidFill>
                          <a:schemeClr val="bg1"/>
                        </a:solidFill>
                      </a:endParaRPr>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632298" y="2032550"/>
            <a:ext cx="10778247" cy="4278094"/>
          </a:xfrm>
          <a:prstGeom prst="rect">
            <a:avLst/>
          </a:prstGeom>
          <a:noFill/>
        </p:spPr>
        <p:txBody>
          <a:bodyPr wrap="square" rtlCol="0">
            <a:spAutoFit/>
          </a:bodyPr>
          <a:lstStyle/>
          <a:p>
            <a:r>
              <a:rPr lang="en-US" sz="2400" dirty="0">
                <a:solidFill>
                  <a:srgbClr val="A92B31"/>
                </a:solidFill>
                <a:latin typeface="Cachet Bold" panose="020F0803030404040204" pitchFamily="34" charset="0"/>
              </a:rPr>
              <a:t>COMMUNICATION</a:t>
            </a:r>
          </a:p>
          <a:p>
            <a:endParaRPr lang="en-US" sz="1600" b="1"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The majority of communication with team families is through </a:t>
            </a:r>
            <a:r>
              <a:rPr lang="en-US" sz="1600" dirty="0">
                <a:solidFill>
                  <a:srgbClr val="A92B31"/>
                </a:solidFill>
                <a:latin typeface="Cachet Bold" panose="020F0803030404040204" pitchFamily="34" charset="0"/>
              </a:rPr>
              <a:t>TeamSnap</a:t>
            </a:r>
            <a:r>
              <a:rPr lang="en-US" sz="1600" dirty="0">
                <a:solidFill>
                  <a:schemeClr val="bg1"/>
                </a:solidFill>
                <a:latin typeface="Cachet Book" panose="020F0503030404040204" pitchFamily="34" charset="0"/>
              </a:rPr>
              <a:t> or email. TeamSnap is a user-friendly app which sends and receives text alerts and emails. </a:t>
            </a:r>
            <a:r>
              <a:rPr lang="en-US" sz="1600" dirty="0" err="1">
                <a:solidFill>
                  <a:schemeClr val="bg1"/>
                </a:solidFill>
                <a:latin typeface="Cachet Book" panose="020F0503030404040204" pitchFamily="34" charset="0"/>
              </a:rPr>
              <a:t>TeamSnap</a:t>
            </a:r>
            <a:r>
              <a:rPr lang="en-US" sz="1600" dirty="0">
                <a:solidFill>
                  <a:schemeClr val="bg1"/>
                </a:solidFill>
                <a:latin typeface="Cachet Book" panose="020F0503030404040204" pitchFamily="34" charset="0"/>
              </a:rPr>
              <a:t> is where all information regarding schedules are posted. </a:t>
            </a:r>
            <a:r>
              <a:rPr lang="en-US" sz="1600" dirty="0" err="1">
                <a:solidFill>
                  <a:schemeClr val="bg1"/>
                </a:solidFill>
                <a:latin typeface="Cachet Book" panose="020F0503030404040204" pitchFamily="34" charset="0"/>
              </a:rPr>
              <a:t>TeamSnap</a:t>
            </a:r>
            <a:r>
              <a:rPr lang="en-US" sz="1600" dirty="0">
                <a:solidFill>
                  <a:schemeClr val="bg1"/>
                </a:solidFill>
                <a:latin typeface="Cachet Book" panose="020F0503030404040204" pitchFamily="34" charset="0"/>
              </a:rPr>
              <a:t> is updated regularly. Please check </a:t>
            </a:r>
            <a:r>
              <a:rPr lang="en-US" sz="1600" dirty="0" err="1">
                <a:solidFill>
                  <a:schemeClr val="bg1"/>
                </a:solidFill>
                <a:latin typeface="Cachet Book" panose="020F0503030404040204" pitchFamily="34" charset="0"/>
              </a:rPr>
              <a:t>TeamSnap</a:t>
            </a:r>
            <a:r>
              <a:rPr lang="en-US" sz="1600" dirty="0">
                <a:solidFill>
                  <a:schemeClr val="bg1"/>
                </a:solidFill>
                <a:latin typeface="Cachet Book" panose="020F0503030404040204" pitchFamily="34" charset="0"/>
              </a:rPr>
              <a:t> daily to see any changes. </a:t>
            </a:r>
          </a:p>
          <a:p>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It is extremely important that all families mark attendance in </a:t>
            </a:r>
            <a:r>
              <a:rPr lang="en-US" sz="1600" dirty="0" err="1">
                <a:solidFill>
                  <a:schemeClr val="bg1"/>
                </a:solidFill>
                <a:latin typeface="Cachet Book" panose="020F0503030404040204" pitchFamily="34" charset="0"/>
              </a:rPr>
              <a:t>TeamSnap</a:t>
            </a:r>
            <a:r>
              <a:rPr lang="en-US" sz="1600" dirty="0">
                <a:solidFill>
                  <a:schemeClr val="bg1"/>
                </a:solidFill>
                <a:latin typeface="Cachet Book" panose="020F0503030404040204" pitchFamily="34" charset="0"/>
              </a:rPr>
              <a:t> for both practices and games. Knowing the availability of players helps the head coach plan and optimize practices and games because they can take into consideration the number of participants. The games schedule should be posted on TeamSnap prior to the start of the season. This allows our families to have ample time to plan any events accordingly. </a:t>
            </a:r>
            <a:r>
              <a:rPr lang="en-US" sz="1600" dirty="0">
                <a:solidFill>
                  <a:srgbClr val="A92B31"/>
                </a:solidFill>
                <a:latin typeface="Cachet Bold" panose="020F0803030404040204" pitchFamily="34" charset="0"/>
              </a:rPr>
              <a:t>Availability for games must be marked no later than 48 hours on the week of the game.</a:t>
            </a:r>
            <a:r>
              <a:rPr lang="en-US" sz="1600" dirty="0">
                <a:solidFill>
                  <a:schemeClr val="bg1"/>
                </a:solidFill>
                <a:latin typeface="Cachet Bold" panose="020F0803030404040204" pitchFamily="34" charset="0"/>
              </a:rPr>
              <a:t> </a:t>
            </a:r>
            <a:r>
              <a:rPr lang="en-US" sz="1600" dirty="0">
                <a:solidFill>
                  <a:schemeClr val="bg1"/>
                </a:solidFill>
                <a:latin typeface="Cachet Book" panose="020F0503030404040204" pitchFamily="34" charset="0"/>
              </a:rPr>
              <a:t>This enables us to make any updates with opponents, referees and our facility team. </a:t>
            </a:r>
          </a:p>
          <a:p>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Please contact Shaun Hawkins at </a:t>
            </a:r>
            <a:r>
              <a:rPr lang="en-US" sz="1600" dirty="0">
                <a:solidFill>
                  <a:schemeClr val="bg1"/>
                </a:solidFill>
                <a:latin typeface="Cachet Book" panose="020F0503030404040204" pitchFamily="34" charset="0"/>
                <a:hlinkClick r:id="rId2"/>
              </a:rPr>
              <a:t>shawkins@madisonymca.org</a:t>
            </a:r>
            <a:r>
              <a:rPr lang="en-US" sz="1600" dirty="0">
                <a:solidFill>
                  <a:schemeClr val="bg1"/>
                </a:solidFill>
                <a:latin typeface="Cachet Book" panose="020F0503030404040204" pitchFamily="34" charset="0"/>
              </a:rPr>
              <a:t> with any </a:t>
            </a:r>
            <a:r>
              <a:rPr lang="en-US" sz="1600" dirty="0" err="1">
                <a:solidFill>
                  <a:schemeClr val="bg1"/>
                </a:solidFill>
                <a:latin typeface="Cachet Book" panose="020F0503030404040204" pitchFamily="34" charset="0"/>
              </a:rPr>
              <a:t>TeamSnap</a:t>
            </a:r>
            <a:r>
              <a:rPr lang="en-US" sz="1600" dirty="0">
                <a:solidFill>
                  <a:schemeClr val="bg1"/>
                </a:solidFill>
                <a:latin typeface="Cachet Book" panose="020F0503030404040204" pitchFamily="34" charset="0"/>
              </a:rPr>
              <a:t> questions or concerns.</a:t>
            </a:r>
          </a:p>
          <a:p>
            <a:endParaRPr lang="en-US" sz="2000" dirty="0">
              <a:solidFill>
                <a:schemeClr val="bg1"/>
              </a:solidFill>
            </a:endParaRPr>
          </a:p>
          <a:p>
            <a:endParaRPr lang="en-US" sz="2000" dirty="0">
              <a:solidFill>
                <a:schemeClr val="bg1"/>
              </a:solidFill>
            </a:endParaRPr>
          </a:p>
        </p:txBody>
      </p:sp>
    </p:spTree>
    <p:extLst>
      <p:ext uri="{BB962C8B-B14F-4D97-AF65-F5344CB8AC3E}">
        <p14:creationId xmlns:p14="http://schemas.microsoft.com/office/powerpoint/2010/main" val="1081573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246804868"/>
              </p:ext>
            </p:extLst>
          </p:nvPr>
        </p:nvGraphicFramePr>
        <p:xfrm>
          <a:off x="17016"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endParaRPr lang="en-US" dirty="0">
                        <a:solidFill>
                          <a:schemeClr val="bg1"/>
                        </a:solidFill>
                      </a:endParaRPr>
                    </a:p>
                    <a:p>
                      <a:endParaRPr lang="en-US" dirty="0">
                        <a:solidFill>
                          <a:schemeClr val="bg1"/>
                        </a:solidFill>
                      </a:endParaRPr>
                    </a:p>
                    <a:p>
                      <a:endParaRPr lang="en-US" b="1" dirty="0">
                        <a:solidFill>
                          <a:schemeClr val="bg1"/>
                        </a:solidFill>
                      </a:endParaRPr>
                    </a:p>
                    <a:p>
                      <a:endParaRPr lang="en-US" b="1" dirty="0">
                        <a:solidFill>
                          <a:schemeClr val="bg1"/>
                        </a:solidFill>
                      </a:endParaRPr>
                    </a:p>
                    <a:p>
                      <a:endParaRPr lang="en-US" dirty="0"/>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570687" y="1708160"/>
            <a:ext cx="11050621" cy="5386090"/>
          </a:xfrm>
          <a:prstGeom prst="rect">
            <a:avLst/>
          </a:prstGeom>
          <a:noFill/>
        </p:spPr>
        <p:txBody>
          <a:bodyPr wrap="square" rtlCol="0">
            <a:spAutoFit/>
          </a:bodyPr>
          <a:lstStyle/>
          <a:p>
            <a:r>
              <a:rPr lang="en-US" sz="2400" dirty="0">
                <a:solidFill>
                  <a:srgbClr val="A92B31"/>
                </a:solidFill>
                <a:latin typeface="Cachet Bold" panose="020F0803030404040204" pitchFamily="34" charset="0"/>
              </a:rPr>
              <a:t>CONTACT INFORMATION FOR COACHES</a:t>
            </a:r>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The best method for parents and players to communicate with the coaches is through </a:t>
            </a:r>
            <a:r>
              <a:rPr lang="en-US" sz="1600" dirty="0" err="1">
                <a:solidFill>
                  <a:schemeClr val="bg1"/>
                </a:solidFill>
                <a:latin typeface="Cachet Book" panose="020F0503030404040204" pitchFamily="34" charset="0"/>
              </a:rPr>
              <a:t>TeamSnap</a:t>
            </a:r>
            <a:r>
              <a:rPr lang="en-US" sz="1600" dirty="0">
                <a:solidFill>
                  <a:schemeClr val="bg1"/>
                </a:solidFill>
                <a:latin typeface="Cachet Book" panose="020F0503030404040204" pitchFamily="34" charset="0"/>
              </a:rPr>
              <a:t> or email. Please feel free to reach out with any questions or concerns. Please copy Shaun Hawkins, Dan Bennett, and/or Elizabeth Cabrera on any emails sent to a head coach. All emails will be answered during that coach’s office hours.</a:t>
            </a:r>
          </a:p>
          <a:p>
            <a:endParaRPr lang="en-US" sz="1600" dirty="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*Please send all administrative emails to Shaun Hawkins at </a:t>
            </a:r>
            <a:r>
              <a:rPr lang="en-US" sz="1600" dirty="0">
                <a:solidFill>
                  <a:schemeClr val="bg1"/>
                </a:solidFill>
                <a:latin typeface="Cachet Book" panose="020F0503030404040204" pitchFamily="34" charset="0"/>
                <a:hlinkClick r:id="rId2"/>
              </a:rPr>
              <a:t>shawkins@madisonymca.org</a:t>
            </a:r>
            <a:r>
              <a:rPr lang="en-US" sz="1600" dirty="0">
                <a:solidFill>
                  <a:schemeClr val="bg1"/>
                </a:solidFill>
                <a:latin typeface="Cachet Book" panose="020F0503030404040204" pitchFamily="34" charset="0"/>
              </a:rPr>
              <a:t> and NOT a head coach. If there are any questions or concerns after a game or practice, please contact Shaun Hawkins 24 hours after the game has finished. </a:t>
            </a:r>
          </a:p>
          <a:p>
            <a:endParaRPr lang="en-US" sz="1600" dirty="0">
              <a:latin typeface="Cachet Book" panose="020F050303040404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298874297"/>
              </p:ext>
            </p:extLst>
          </p:nvPr>
        </p:nvGraphicFramePr>
        <p:xfrm>
          <a:off x="1565941" y="2948013"/>
          <a:ext cx="9060111" cy="2316480"/>
        </p:xfrm>
        <a:graphic>
          <a:graphicData uri="http://schemas.openxmlformats.org/drawingml/2006/table">
            <a:tbl>
              <a:tblPr bandRow="1">
                <a:tableStyleId>{5C22544A-7EE6-4342-B048-85BDC9FD1C3A}</a:tableStyleId>
              </a:tblPr>
              <a:tblGrid>
                <a:gridCol w="5174052">
                  <a:extLst>
                    <a:ext uri="{9D8B030D-6E8A-4147-A177-3AD203B41FA5}">
                      <a16:colId xmlns:a16="http://schemas.microsoft.com/office/drawing/2014/main" val="2903756743"/>
                    </a:ext>
                  </a:extLst>
                </a:gridCol>
                <a:gridCol w="3886059">
                  <a:extLst>
                    <a:ext uri="{9D8B030D-6E8A-4147-A177-3AD203B41FA5}">
                      <a16:colId xmlns:a16="http://schemas.microsoft.com/office/drawing/2014/main" val="4073465291"/>
                    </a:ext>
                  </a:extLst>
                </a:gridCol>
              </a:tblGrid>
              <a:tr h="453754">
                <a:tc>
                  <a:txBody>
                    <a:bodyPr/>
                    <a:lstStyle/>
                    <a:p>
                      <a:r>
                        <a:rPr lang="en-US" sz="1600" dirty="0">
                          <a:solidFill>
                            <a:schemeClr val="bg1"/>
                          </a:solidFill>
                          <a:latin typeface="Cachet Book" panose="020F0503030404040204" pitchFamily="34" charset="0"/>
                        </a:rPr>
                        <a:t>Shaun</a:t>
                      </a:r>
                      <a:r>
                        <a:rPr lang="en-US" sz="1600" baseline="0" dirty="0">
                          <a:solidFill>
                            <a:schemeClr val="bg1"/>
                          </a:solidFill>
                          <a:latin typeface="Cachet Book" panose="020F0503030404040204" pitchFamily="34" charset="0"/>
                        </a:rPr>
                        <a:t> Hawkins</a:t>
                      </a:r>
                      <a:r>
                        <a:rPr lang="en-US" sz="1600" dirty="0">
                          <a:solidFill>
                            <a:schemeClr val="bg1"/>
                          </a:solidFill>
                          <a:latin typeface="Cachet Book" panose="020F0503030404040204" pitchFamily="34" charset="0"/>
                        </a:rPr>
                        <a:t>*</a:t>
                      </a:r>
                    </a:p>
                    <a:p>
                      <a:r>
                        <a:rPr lang="en-US" sz="1600" dirty="0">
                          <a:solidFill>
                            <a:schemeClr val="bg1"/>
                          </a:solidFill>
                          <a:latin typeface="Cachet Book" panose="020F0503030404040204" pitchFamily="34" charset="0"/>
                        </a:rPr>
                        <a:t>Sports Director</a:t>
                      </a:r>
                      <a:endParaRPr lang="en-US" sz="1600" dirty="0">
                        <a:latin typeface="Cachet Book" panose="020F0503030404040204" pitchFamily="34" charset="0"/>
                      </a:endParaRPr>
                    </a:p>
                  </a:txBody>
                  <a:tcPr/>
                </a:tc>
                <a:tc>
                  <a:txBody>
                    <a:bodyPr/>
                    <a:lstStyle/>
                    <a:p>
                      <a:r>
                        <a:rPr lang="en-US" sz="1600" dirty="0">
                          <a:latin typeface="Cachet Book" panose="020F0503030404040204" pitchFamily="34" charset="0"/>
                          <a:hlinkClick r:id="rId3"/>
                        </a:rPr>
                        <a:t>shawkins@madisonymca.org</a:t>
                      </a:r>
                      <a:endParaRPr lang="en-US" sz="1600" dirty="0">
                        <a:latin typeface="Cachet Book" panose="020F0503030404040204" pitchFamily="34" charset="0"/>
                      </a:endParaRPr>
                    </a:p>
                    <a:p>
                      <a:endParaRPr lang="en-US" sz="1600" dirty="0">
                        <a:latin typeface="Cachet Book" panose="020F0503030404040204" pitchFamily="34" charset="0"/>
                      </a:endParaRPr>
                    </a:p>
                  </a:txBody>
                  <a:tcPr/>
                </a:tc>
                <a:extLst>
                  <a:ext uri="{0D108BD9-81ED-4DB2-BD59-A6C34878D82A}">
                    <a16:rowId xmlns:a16="http://schemas.microsoft.com/office/drawing/2014/main" val="1281812786"/>
                  </a:ext>
                </a:extLst>
              </a:tr>
              <a:tr h="453754">
                <a:tc>
                  <a:txBody>
                    <a:bodyPr/>
                    <a:lstStyle/>
                    <a:p>
                      <a:r>
                        <a:rPr lang="en-US" sz="1600" dirty="0">
                          <a:solidFill>
                            <a:schemeClr val="bg1"/>
                          </a:solidFill>
                          <a:latin typeface="Cachet Book" panose="020F0503030404040204" pitchFamily="34" charset="0"/>
                        </a:rPr>
                        <a:t>Dan Bennett</a:t>
                      </a:r>
                    </a:p>
                    <a:p>
                      <a:r>
                        <a:rPr lang="en-US" sz="1600" dirty="0">
                          <a:solidFill>
                            <a:schemeClr val="bg1"/>
                          </a:solidFill>
                          <a:latin typeface="Cachet Book" panose="020F0503030404040204" pitchFamily="34" charset="0"/>
                        </a:rPr>
                        <a:t>Associate Sports Director</a:t>
                      </a:r>
                      <a:endParaRPr lang="en-US" sz="1600" dirty="0">
                        <a:latin typeface="Cachet Book" panose="020F0503030404040204" pitchFamily="34" charset="0"/>
                      </a:endParaRPr>
                    </a:p>
                  </a:txBody>
                  <a:tcPr/>
                </a:tc>
                <a:tc>
                  <a:txBody>
                    <a:bodyPr/>
                    <a:lstStyle/>
                    <a:p>
                      <a:r>
                        <a:rPr lang="en-US" sz="1600" dirty="0">
                          <a:latin typeface="Cachet Book" panose="020F0503030404040204" pitchFamily="34" charset="0"/>
                          <a:hlinkClick r:id="rId4"/>
                        </a:rPr>
                        <a:t>dbennett@madisonymca.org</a:t>
                      </a:r>
                      <a:endParaRPr lang="en-US" sz="1600" dirty="0">
                        <a:latin typeface="Cachet Book" panose="020F0503030404040204" pitchFamily="34" charset="0"/>
                      </a:endParaRPr>
                    </a:p>
                  </a:txBody>
                  <a:tcPr/>
                </a:tc>
                <a:extLst>
                  <a:ext uri="{0D108BD9-81ED-4DB2-BD59-A6C34878D82A}">
                    <a16:rowId xmlns:a16="http://schemas.microsoft.com/office/drawing/2014/main" val="2605100881"/>
                  </a:ext>
                </a:extLst>
              </a:tr>
              <a:tr h="453754">
                <a:tc>
                  <a:txBody>
                    <a:bodyPr/>
                    <a:lstStyle/>
                    <a:p>
                      <a:r>
                        <a:rPr lang="en-US" sz="1600" dirty="0">
                          <a:latin typeface="Cachet Book" panose="020F0503030404040204" pitchFamily="34" charset="0"/>
                        </a:rPr>
                        <a:t>Elizabeth Cabrera</a:t>
                      </a:r>
                    </a:p>
                    <a:p>
                      <a:r>
                        <a:rPr lang="en-US" sz="1600" dirty="0">
                          <a:latin typeface="Cachet Book" panose="020F0503030404040204" pitchFamily="34" charset="0"/>
                        </a:rPr>
                        <a:t>Sports Associate</a:t>
                      </a:r>
                    </a:p>
                  </a:txBody>
                  <a:tcPr/>
                </a:tc>
                <a:tc>
                  <a:txBody>
                    <a:bodyPr/>
                    <a:lstStyle/>
                    <a:p>
                      <a:r>
                        <a:rPr lang="en-US" sz="1600" dirty="0">
                          <a:latin typeface="Cachet Book" panose="020F0503030404040204" pitchFamily="34" charset="0"/>
                          <a:hlinkClick r:id="rId5"/>
                        </a:rPr>
                        <a:t>ecabrera@madisonymca.org</a:t>
                      </a:r>
                      <a:endParaRPr lang="en-US" sz="1600" dirty="0">
                        <a:latin typeface="Cachet Book" panose="020F0503030404040204" pitchFamily="34" charset="0"/>
                      </a:endParaRPr>
                    </a:p>
                    <a:p>
                      <a:endParaRPr lang="en-US" sz="1600" dirty="0">
                        <a:latin typeface="Cachet Book" panose="020F0503030404040204" pitchFamily="34" charset="0"/>
                      </a:endParaRPr>
                    </a:p>
                  </a:txBody>
                  <a:tcPr/>
                </a:tc>
                <a:extLst>
                  <a:ext uri="{0D108BD9-81ED-4DB2-BD59-A6C34878D82A}">
                    <a16:rowId xmlns:a16="http://schemas.microsoft.com/office/drawing/2014/main" val="3794158965"/>
                  </a:ext>
                </a:extLst>
              </a:tr>
              <a:tr h="453754">
                <a:tc>
                  <a:txBody>
                    <a:bodyPr/>
                    <a:lstStyle/>
                    <a:p>
                      <a:r>
                        <a:rPr lang="en-US" sz="1600" dirty="0">
                          <a:solidFill>
                            <a:schemeClr val="bg1"/>
                          </a:solidFill>
                          <a:latin typeface="Cachet Book" panose="020F0503030404040204" pitchFamily="34" charset="0"/>
                        </a:rPr>
                        <a:t>Alyson</a:t>
                      </a:r>
                      <a:r>
                        <a:rPr lang="en-US" sz="1600" baseline="0" dirty="0">
                          <a:solidFill>
                            <a:schemeClr val="bg1"/>
                          </a:solidFill>
                          <a:latin typeface="Cachet Book" panose="020F0503030404040204" pitchFamily="34" charset="0"/>
                        </a:rPr>
                        <a:t> </a:t>
                      </a:r>
                      <a:r>
                        <a:rPr lang="en-US" sz="1600" baseline="0" dirty="0" err="1">
                          <a:solidFill>
                            <a:schemeClr val="bg1"/>
                          </a:solidFill>
                          <a:latin typeface="Cachet Book" panose="020F0503030404040204" pitchFamily="34" charset="0"/>
                        </a:rPr>
                        <a:t>Brockmann</a:t>
                      </a:r>
                      <a:endParaRPr lang="en-US" sz="1600" dirty="0">
                        <a:solidFill>
                          <a:schemeClr val="bg1"/>
                        </a:solidFill>
                        <a:latin typeface="Cachet Book" panose="020F0503030404040204" pitchFamily="34" charset="0"/>
                      </a:endParaRPr>
                    </a:p>
                    <a:p>
                      <a:r>
                        <a:rPr lang="en-US" sz="1600" baseline="0" dirty="0">
                          <a:solidFill>
                            <a:schemeClr val="bg1"/>
                          </a:solidFill>
                          <a:latin typeface="Cachet Book" panose="020F0503030404040204" pitchFamily="34" charset="0"/>
                        </a:rPr>
                        <a:t>Madison Storm Head Coach</a:t>
                      </a:r>
                      <a:endParaRPr lang="en-US" sz="1600" dirty="0">
                        <a:latin typeface="Cachet Book" panose="020F0503030404040204" pitchFamily="34" charset="0"/>
                      </a:endParaRPr>
                    </a:p>
                  </a:txBody>
                  <a:tcPr/>
                </a:tc>
                <a:tc>
                  <a:txBody>
                    <a:bodyPr/>
                    <a:lstStyle/>
                    <a:p>
                      <a:r>
                        <a:rPr lang="en-US" sz="1600" u="sng" dirty="0">
                          <a:solidFill>
                            <a:schemeClr val="accent1">
                              <a:lumMod val="50000"/>
                            </a:schemeClr>
                          </a:solidFill>
                          <a:latin typeface="Cachet Book" panose="020F0503030404040204" pitchFamily="34" charset="0"/>
                        </a:rPr>
                        <a:t>abrockmann@madisonymca.org</a:t>
                      </a:r>
                    </a:p>
                    <a:p>
                      <a:endParaRPr lang="en-US" sz="1600" u="sng" dirty="0">
                        <a:solidFill>
                          <a:schemeClr val="accent1">
                            <a:lumMod val="50000"/>
                          </a:schemeClr>
                        </a:solidFill>
                        <a:latin typeface="Cachet Book" panose="020F0503030404040204" pitchFamily="34" charset="0"/>
                      </a:endParaRPr>
                    </a:p>
                  </a:txBody>
                  <a:tcPr/>
                </a:tc>
                <a:extLst>
                  <a:ext uri="{0D108BD9-81ED-4DB2-BD59-A6C34878D82A}">
                    <a16:rowId xmlns:a16="http://schemas.microsoft.com/office/drawing/2014/main" val="1665751333"/>
                  </a:ext>
                </a:extLst>
              </a:tr>
            </a:tbl>
          </a:graphicData>
        </a:graphic>
      </p:graphicFrame>
    </p:spTree>
    <p:extLst>
      <p:ext uri="{BB962C8B-B14F-4D97-AF65-F5344CB8AC3E}">
        <p14:creationId xmlns:p14="http://schemas.microsoft.com/office/powerpoint/2010/main" val="1650136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838091685"/>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pPr algn="l"/>
                      <a:endParaRPr lang="en-US" b="1" baseline="0" dirty="0">
                        <a:solidFill>
                          <a:schemeClr val="bg1"/>
                        </a:solidFill>
                      </a:endParaRPr>
                    </a:p>
                    <a:p>
                      <a:pPr algn="l"/>
                      <a:endParaRPr lang="en-US" b="0" dirty="0">
                        <a:solidFill>
                          <a:schemeClr val="bg1"/>
                        </a:solidFill>
                      </a:endParaRPr>
                    </a:p>
                    <a:p>
                      <a:pPr algn="ctr"/>
                      <a:endParaRPr lang="en-US" b="1" dirty="0"/>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535021" y="5477749"/>
            <a:ext cx="5136019" cy="1569660"/>
          </a:xfrm>
          <a:prstGeom prst="rect">
            <a:avLst/>
          </a:prstGeom>
          <a:noFill/>
        </p:spPr>
        <p:txBody>
          <a:bodyPr wrap="square" rtlCol="0">
            <a:spAutoFit/>
          </a:bodyPr>
          <a:lstStyle/>
          <a:p>
            <a:r>
              <a:rPr lang="en-US" sz="1600" b="1" dirty="0">
                <a:solidFill>
                  <a:srgbClr val="A92B31"/>
                </a:solidFill>
                <a:latin typeface="Cachet Book" panose="020F0503030404040204" pitchFamily="34" charset="0"/>
              </a:rPr>
              <a:t>PRACTICE CHECKLIST</a:t>
            </a:r>
          </a:p>
          <a:p>
            <a:pPr marL="285750" indent="-285750">
              <a:buFont typeface="Wingdings" panose="05000000000000000000" pitchFamily="2" charset="2"/>
              <a:buChar char="q"/>
            </a:pPr>
            <a:r>
              <a:rPr lang="en-US" sz="1600" dirty="0">
                <a:solidFill>
                  <a:schemeClr val="bg1"/>
                </a:solidFill>
                <a:latin typeface="Cachet Book" panose="020F0503030404040204" pitchFamily="34" charset="0"/>
              </a:rPr>
              <a:t>Sneakers</a:t>
            </a:r>
          </a:p>
          <a:p>
            <a:pPr marL="285750" indent="-285750">
              <a:buFont typeface="Wingdings" panose="05000000000000000000" pitchFamily="2" charset="2"/>
              <a:buChar char="q"/>
            </a:pPr>
            <a:r>
              <a:rPr lang="en-US" sz="1600" dirty="0">
                <a:solidFill>
                  <a:schemeClr val="bg1"/>
                </a:solidFill>
                <a:latin typeface="Cachet Book" panose="020F0503030404040204" pitchFamily="34" charset="0"/>
              </a:rPr>
              <a:t>Water Bottle </a:t>
            </a:r>
          </a:p>
          <a:p>
            <a:pPr marL="285750" indent="-285750">
              <a:buFont typeface="Wingdings" panose="05000000000000000000" pitchFamily="2" charset="2"/>
              <a:buChar char="q"/>
            </a:pPr>
            <a:r>
              <a:rPr lang="en-US" sz="1600" dirty="0">
                <a:solidFill>
                  <a:schemeClr val="bg1"/>
                </a:solidFill>
                <a:latin typeface="Cachet Book" panose="020F0503030404040204" pitchFamily="34" charset="0"/>
              </a:rPr>
              <a:t>Practice Shirt </a:t>
            </a:r>
          </a:p>
          <a:p>
            <a:pPr marL="285750" indent="-285750">
              <a:buFont typeface="Wingdings" panose="05000000000000000000" pitchFamily="2" charset="2"/>
              <a:buChar char="q"/>
            </a:pPr>
            <a:r>
              <a:rPr lang="en-US" sz="1600" dirty="0">
                <a:solidFill>
                  <a:schemeClr val="bg1"/>
                </a:solidFill>
                <a:latin typeface="Cachet Book" panose="020F0503030404040204" pitchFamily="34" charset="0"/>
              </a:rPr>
              <a:t>Knee Pads (optional)</a:t>
            </a:r>
          </a:p>
          <a:p>
            <a:pPr marL="285750" indent="-285750">
              <a:buFont typeface="Wingdings" panose="05000000000000000000" pitchFamily="2" charset="2"/>
              <a:buChar char="q"/>
            </a:pPr>
            <a:endParaRPr lang="en-US" sz="1600" dirty="0">
              <a:solidFill>
                <a:schemeClr val="bg1"/>
              </a:solidFill>
              <a:latin typeface="Cachet Book" panose="020F0503030404040204" pitchFamily="34" charset="0"/>
            </a:endParaRPr>
          </a:p>
        </p:txBody>
      </p:sp>
      <p:sp>
        <p:nvSpPr>
          <p:cNvPr id="6" name="TextBox 5"/>
          <p:cNvSpPr txBox="1"/>
          <p:nvPr/>
        </p:nvSpPr>
        <p:spPr>
          <a:xfrm>
            <a:off x="5483630" y="5420938"/>
            <a:ext cx="6708370" cy="2339102"/>
          </a:xfrm>
          <a:prstGeom prst="rect">
            <a:avLst/>
          </a:prstGeom>
          <a:noFill/>
        </p:spPr>
        <p:txBody>
          <a:bodyPr wrap="square" rtlCol="0">
            <a:spAutoFit/>
          </a:bodyPr>
          <a:lstStyle/>
          <a:p>
            <a:r>
              <a:rPr lang="en-US" sz="1600" b="1" dirty="0">
                <a:solidFill>
                  <a:srgbClr val="A92B31"/>
                </a:solidFill>
                <a:latin typeface="Cachet Book" panose="020F0503030404040204" pitchFamily="34" charset="0"/>
              </a:rPr>
              <a:t>GAME DAY CHECKLIST</a:t>
            </a:r>
            <a:endParaRPr lang="en-US" sz="1600" dirty="0">
              <a:solidFill>
                <a:schemeClr val="bg1"/>
              </a:solidFill>
              <a:latin typeface="Cachet Book" panose="020F0503030404040204" pitchFamily="34" charset="0"/>
            </a:endParaRPr>
          </a:p>
          <a:p>
            <a:pPr marL="285750" indent="-285750">
              <a:buFont typeface="Wingdings" panose="05000000000000000000" pitchFamily="2" charset="2"/>
              <a:buChar char="q"/>
            </a:pPr>
            <a:r>
              <a:rPr lang="en-US" sz="1600" dirty="0">
                <a:solidFill>
                  <a:schemeClr val="bg1"/>
                </a:solidFill>
                <a:latin typeface="Cachet Book" panose="020F0503030404040204" pitchFamily="34" charset="0"/>
              </a:rPr>
              <a:t>Sneakers</a:t>
            </a:r>
          </a:p>
          <a:p>
            <a:pPr marL="285750" indent="-285750">
              <a:buFont typeface="Wingdings" panose="05000000000000000000" pitchFamily="2" charset="2"/>
              <a:buChar char="q"/>
            </a:pPr>
            <a:r>
              <a:rPr lang="en-US" sz="1600" dirty="0">
                <a:solidFill>
                  <a:schemeClr val="bg1"/>
                </a:solidFill>
                <a:latin typeface="Cachet Book" panose="020F0503030404040204" pitchFamily="34" charset="0"/>
              </a:rPr>
              <a:t>Water Bottle </a:t>
            </a:r>
          </a:p>
          <a:p>
            <a:pPr marL="285750" indent="-285750">
              <a:buFont typeface="Wingdings" panose="05000000000000000000" pitchFamily="2" charset="2"/>
              <a:buChar char="q"/>
            </a:pPr>
            <a:r>
              <a:rPr lang="en-US" sz="1600" dirty="0">
                <a:solidFill>
                  <a:schemeClr val="bg1"/>
                </a:solidFill>
                <a:latin typeface="Cachet Book" panose="020F0503030404040204" pitchFamily="34" charset="0"/>
              </a:rPr>
              <a:t>Uniform</a:t>
            </a:r>
          </a:p>
          <a:p>
            <a:pPr marL="285750" indent="-285750">
              <a:buFont typeface="Wingdings" panose="05000000000000000000" pitchFamily="2" charset="2"/>
              <a:buChar char="q"/>
            </a:pPr>
            <a:r>
              <a:rPr lang="en-US" sz="1600" dirty="0">
                <a:solidFill>
                  <a:schemeClr val="bg1"/>
                </a:solidFill>
                <a:latin typeface="Cachet Book" panose="020F0503030404040204" pitchFamily="34" charset="0"/>
              </a:rPr>
              <a:t>Knee Pads (optional)</a:t>
            </a:r>
          </a:p>
          <a:p>
            <a:pPr marL="285750" indent="-285750">
              <a:buFont typeface="Wingdings" panose="05000000000000000000" pitchFamily="2" charset="2"/>
              <a:buChar char="q"/>
            </a:pPr>
            <a:endParaRPr lang="en-US" sz="1600" dirty="0">
              <a:solidFill>
                <a:schemeClr val="bg1"/>
              </a:solidFill>
              <a:latin typeface="Cachet Book" panose="020F0503030404040204" pitchFamily="34" charset="0"/>
            </a:endParaRPr>
          </a:p>
          <a:p>
            <a:pPr marL="285750" indent="-285750">
              <a:buFont typeface="Wingdings" panose="05000000000000000000" pitchFamily="2" charset="2"/>
              <a:buChar char="q"/>
            </a:pPr>
            <a:endParaRPr lang="en-US" sz="1600" dirty="0">
              <a:solidFill>
                <a:schemeClr val="bg1"/>
              </a:solidFill>
              <a:latin typeface="Cachet Book" panose="020F0503030404040204" pitchFamily="34" charset="0"/>
            </a:endParaRPr>
          </a:p>
          <a:p>
            <a:pPr marL="285750" indent="-285750">
              <a:buFont typeface="Wingdings" panose="05000000000000000000" pitchFamily="2" charset="2"/>
              <a:buChar char="q"/>
            </a:pPr>
            <a:endParaRPr lang="en-US" sz="1600" dirty="0">
              <a:solidFill>
                <a:schemeClr val="bg1"/>
              </a:solidFill>
              <a:latin typeface="Cachet Book" panose="020F0503030404040204" pitchFamily="34" charset="0"/>
            </a:endParaRPr>
          </a:p>
          <a:p>
            <a:pPr marL="285750" indent="-285750" algn="ctr">
              <a:buFont typeface="Wingdings" panose="05000000000000000000" pitchFamily="2" charset="2"/>
              <a:buChar char="q"/>
            </a:pPr>
            <a:endParaRPr lang="en-US" b="1" dirty="0">
              <a:solidFill>
                <a:schemeClr val="bg1"/>
              </a:solidFill>
            </a:endParaRPr>
          </a:p>
        </p:txBody>
      </p:sp>
      <p:sp>
        <p:nvSpPr>
          <p:cNvPr id="7" name="TextBox 6"/>
          <p:cNvSpPr txBox="1"/>
          <p:nvPr/>
        </p:nvSpPr>
        <p:spPr>
          <a:xfrm>
            <a:off x="535021" y="1758397"/>
            <a:ext cx="11167353" cy="3662541"/>
          </a:xfrm>
          <a:prstGeom prst="rect">
            <a:avLst/>
          </a:prstGeom>
          <a:noFill/>
        </p:spPr>
        <p:txBody>
          <a:bodyPr wrap="square" rtlCol="0">
            <a:spAutoFit/>
          </a:bodyPr>
          <a:lstStyle/>
          <a:p>
            <a:r>
              <a:rPr lang="en-US" sz="2400" dirty="0">
                <a:solidFill>
                  <a:srgbClr val="A92B31"/>
                </a:solidFill>
                <a:latin typeface="Cachet Bold" panose="020F0803030404040204" pitchFamily="34" charset="0"/>
              </a:rPr>
              <a:t>PRACTICE AND GAME PROCEDURES</a:t>
            </a:r>
          </a:p>
          <a:p>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All Madison Area YMCA Storm practices begin promptly at the scheduled start time and all players are expected to be on time and ready to go. Players should arrive at practice 5-10 minutes prior to the scheduled start time. </a:t>
            </a:r>
            <a:r>
              <a:rPr lang="en-US" sz="1600" u="sng" dirty="0">
                <a:solidFill>
                  <a:schemeClr val="bg1"/>
                </a:solidFill>
                <a:latin typeface="Cachet Book" panose="020F0503030404040204" pitchFamily="34" charset="0"/>
              </a:rPr>
              <a:t>Consistent with Madison Area YMCA Family Center policies, all children ages 11 years and younger must be physically dropped off to their respective coach in the gymnasium. The coach must be able to see the parent or guardian that the player arrives with; parking the car and watching your child walk inside the building is NOT acceptable. Consistent with the policy at all Madison Area YMCA sports classes, spectators are not permitted at practice.</a:t>
            </a:r>
          </a:p>
          <a:p>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Players are required to arrive at a scheduled game at least 20 minutes prior to the scheduled start time. This allows for ample time for a thorough warm up before game participation. Remember, </a:t>
            </a:r>
            <a:r>
              <a:rPr lang="en-US" sz="1600" dirty="0">
                <a:solidFill>
                  <a:srgbClr val="A92B31"/>
                </a:solidFill>
                <a:latin typeface="Cachet Bold" panose="020F0803030404040204" pitchFamily="34" charset="0"/>
              </a:rPr>
              <a:t>all children ages 11 years and younger must be physically dropped off with their respective coach.</a:t>
            </a:r>
          </a:p>
          <a:p>
            <a:endParaRPr lang="en-US" sz="1600" dirty="0">
              <a:solidFill>
                <a:srgbClr val="A92B31"/>
              </a:solidFill>
              <a:latin typeface="Cachet Bold" panose="020F0803030404040204" pitchFamily="34" charset="0"/>
            </a:endParaRPr>
          </a:p>
          <a:p>
            <a:r>
              <a:rPr lang="en-US" sz="1600" dirty="0">
                <a:solidFill>
                  <a:srgbClr val="A92B31"/>
                </a:solidFill>
                <a:latin typeface="Cachet Bold" panose="020F0803030404040204" pitchFamily="34" charset="0"/>
              </a:rPr>
              <a:t>All families must have an adult volunteer assist for one game and/or our end of season tournament this season.</a:t>
            </a:r>
          </a:p>
        </p:txBody>
      </p:sp>
    </p:spTree>
    <p:extLst>
      <p:ext uri="{BB962C8B-B14F-4D97-AF65-F5344CB8AC3E}">
        <p14:creationId xmlns:p14="http://schemas.microsoft.com/office/powerpoint/2010/main" val="2832777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29341711"/>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pPr algn="l"/>
                      <a:endParaRPr lang="en-US" sz="1800" b="0" baseline="0" dirty="0">
                        <a:solidFill>
                          <a:schemeClr val="bg1"/>
                        </a:solidFill>
                      </a:endParaRPr>
                    </a:p>
                    <a:p>
                      <a:pPr algn="l"/>
                      <a:endParaRPr lang="en-US" sz="1800" b="0" baseline="0" dirty="0">
                        <a:solidFill>
                          <a:schemeClr val="bg1"/>
                        </a:solidFill>
                      </a:endParaRPr>
                    </a:p>
                    <a:p>
                      <a:pPr algn="ctr"/>
                      <a:endParaRPr lang="en-US" sz="1800" b="0" baseline="0" dirty="0">
                        <a:solidFill>
                          <a:schemeClr val="bg1"/>
                        </a:solidFill>
                      </a:endParaRPr>
                    </a:p>
                    <a:p>
                      <a:pPr algn="l"/>
                      <a:endParaRPr lang="en-US" sz="1800" b="0" baseline="0" dirty="0">
                        <a:solidFill>
                          <a:schemeClr val="bg1"/>
                        </a:solidFill>
                      </a:endParaRPr>
                    </a:p>
                    <a:p>
                      <a:pPr algn="l"/>
                      <a:endParaRPr lang="en-US" sz="1800" b="0" baseline="0" dirty="0">
                        <a:solidFill>
                          <a:schemeClr val="bg1"/>
                        </a:solidFill>
                      </a:endParaRPr>
                    </a:p>
                    <a:p>
                      <a:pPr algn="l"/>
                      <a:endParaRPr lang="en-US" sz="1800" b="0" baseline="0" dirty="0">
                        <a:solidFill>
                          <a:schemeClr val="bg1"/>
                        </a:solidFill>
                      </a:endParaRPr>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533482568"/>
              </p:ext>
            </p:extLst>
          </p:nvPr>
        </p:nvGraphicFramePr>
        <p:xfrm>
          <a:off x="579841" y="5190532"/>
          <a:ext cx="11259566" cy="824224"/>
        </p:xfrm>
        <a:graphic>
          <a:graphicData uri="http://schemas.openxmlformats.org/drawingml/2006/table">
            <a:tbl>
              <a:tblPr firstRow="1" bandRow="1">
                <a:tableStyleId>{5C22544A-7EE6-4342-B048-85BDC9FD1C3A}</a:tableStyleId>
              </a:tblPr>
              <a:tblGrid>
                <a:gridCol w="4377217">
                  <a:extLst>
                    <a:ext uri="{9D8B030D-6E8A-4147-A177-3AD203B41FA5}">
                      <a16:colId xmlns:a16="http://schemas.microsoft.com/office/drawing/2014/main" val="2024876060"/>
                    </a:ext>
                  </a:extLst>
                </a:gridCol>
                <a:gridCol w="2294116">
                  <a:extLst>
                    <a:ext uri="{9D8B030D-6E8A-4147-A177-3AD203B41FA5}">
                      <a16:colId xmlns:a16="http://schemas.microsoft.com/office/drawing/2014/main" val="103008233"/>
                    </a:ext>
                  </a:extLst>
                </a:gridCol>
                <a:gridCol w="2294117">
                  <a:extLst>
                    <a:ext uri="{9D8B030D-6E8A-4147-A177-3AD203B41FA5}">
                      <a16:colId xmlns:a16="http://schemas.microsoft.com/office/drawing/2014/main" val="769267149"/>
                    </a:ext>
                  </a:extLst>
                </a:gridCol>
                <a:gridCol w="2294116">
                  <a:extLst>
                    <a:ext uri="{9D8B030D-6E8A-4147-A177-3AD203B41FA5}">
                      <a16:colId xmlns:a16="http://schemas.microsoft.com/office/drawing/2014/main" val="3207413628"/>
                    </a:ext>
                  </a:extLst>
                </a:gridCol>
              </a:tblGrid>
              <a:tr h="519424">
                <a:tc>
                  <a:txBody>
                    <a:bodyPr/>
                    <a:lstStyle/>
                    <a:p>
                      <a:pPr algn="ctr"/>
                      <a:r>
                        <a:rPr lang="en-US" sz="1400" dirty="0">
                          <a:latin typeface="Cachet Book" panose="020F0503030404040204" pitchFamily="34" charset="0"/>
                        </a:rPr>
                        <a:t>AGE GROUP </a:t>
                      </a:r>
                    </a:p>
                  </a:txBody>
                  <a:tcPr>
                    <a:solidFill>
                      <a:srgbClr val="F1592B"/>
                    </a:solidFill>
                  </a:tcPr>
                </a:tc>
                <a:tc>
                  <a:txBody>
                    <a:bodyPr/>
                    <a:lstStyle/>
                    <a:p>
                      <a:pPr algn="ctr"/>
                      <a:r>
                        <a:rPr lang="en-US" sz="1400" dirty="0">
                          <a:latin typeface="Cachet Book" panose="020F0503030404040204" pitchFamily="34" charset="0"/>
                        </a:rPr>
                        <a:t>TUITION</a:t>
                      </a:r>
                      <a:r>
                        <a:rPr lang="en-US" sz="1400" baseline="0" dirty="0">
                          <a:latin typeface="Cachet Book" panose="020F0503030404040204" pitchFamily="34" charset="0"/>
                        </a:rPr>
                        <a:t> FEE </a:t>
                      </a:r>
                    </a:p>
                    <a:p>
                      <a:pPr algn="ctr"/>
                      <a:r>
                        <a:rPr lang="en-US" sz="1400" baseline="0" dirty="0">
                          <a:latin typeface="Cachet Book" panose="020F0503030404040204" pitchFamily="34" charset="0"/>
                        </a:rPr>
                        <a:t>Fall Season</a:t>
                      </a:r>
                      <a:endParaRPr lang="en-US" sz="1400" dirty="0">
                        <a:latin typeface="Cachet Book" panose="020F0503030404040204" pitchFamily="34" charset="0"/>
                      </a:endParaRPr>
                    </a:p>
                  </a:txBody>
                  <a:tcPr>
                    <a:solidFill>
                      <a:srgbClr val="F1592B"/>
                    </a:solidFill>
                  </a:tcPr>
                </a:tc>
                <a:tc>
                  <a:txBody>
                    <a:bodyPr/>
                    <a:lstStyle/>
                    <a:p>
                      <a:pPr algn="ctr"/>
                      <a:r>
                        <a:rPr lang="en-US" sz="1400" dirty="0">
                          <a:latin typeface="Cachet Book" panose="020F0503030404040204" pitchFamily="34" charset="0"/>
                        </a:rPr>
                        <a:t>TUITION</a:t>
                      </a:r>
                      <a:r>
                        <a:rPr lang="en-US" sz="1400" baseline="0" dirty="0">
                          <a:latin typeface="Cachet Book" panose="020F0503030404040204" pitchFamily="34" charset="0"/>
                        </a:rPr>
                        <a:t> FEE </a:t>
                      </a:r>
                    </a:p>
                    <a:p>
                      <a:pPr algn="ctr"/>
                      <a:r>
                        <a:rPr lang="en-US" sz="1400" baseline="0" dirty="0">
                          <a:latin typeface="Cachet Book" panose="020F0503030404040204" pitchFamily="34" charset="0"/>
                        </a:rPr>
                        <a:t>Winter Season</a:t>
                      </a:r>
                      <a:endParaRPr lang="en-US" sz="1400" dirty="0">
                        <a:latin typeface="Cachet Book" panose="020F0503030404040204" pitchFamily="34" charset="0"/>
                      </a:endParaRPr>
                    </a:p>
                  </a:txBody>
                  <a:tcPr>
                    <a:solidFill>
                      <a:srgbClr val="F1592B"/>
                    </a:solidFill>
                  </a:tcPr>
                </a:tc>
                <a:tc>
                  <a:txBody>
                    <a:bodyPr/>
                    <a:lstStyle/>
                    <a:p>
                      <a:pPr algn="ctr"/>
                      <a:r>
                        <a:rPr lang="en-US" sz="1400" dirty="0">
                          <a:latin typeface="Cachet Book" panose="020F0503030404040204" pitchFamily="34" charset="0"/>
                        </a:rPr>
                        <a:t>TUITION</a:t>
                      </a:r>
                      <a:r>
                        <a:rPr lang="en-US" sz="1400" baseline="0" dirty="0">
                          <a:latin typeface="Cachet Book" panose="020F0503030404040204" pitchFamily="34" charset="0"/>
                        </a:rPr>
                        <a:t> FEE </a:t>
                      </a:r>
                    </a:p>
                    <a:p>
                      <a:pPr algn="ctr"/>
                      <a:r>
                        <a:rPr lang="en-US" sz="1400" baseline="0" dirty="0">
                          <a:latin typeface="Cachet Book" panose="020F0503030404040204" pitchFamily="34" charset="0"/>
                        </a:rPr>
                        <a:t>Spring Season</a:t>
                      </a:r>
                      <a:endParaRPr lang="en-US" sz="1400" dirty="0">
                        <a:latin typeface="Cachet Book" panose="020F0503030404040204" pitchFamily="34" charset="0"/>
                      </a:endParaRPr>
                    </a:p>
                  </a:txBody>
                  <a:tcPr>
                    <a:solidFill>
                      <a:srgbClr val="F1592B"/>
                    </a:solidFill>
                  </a:tcPr>
                </a:tc>
                <a:extLst>
                  <a:ext uri="{0D108BD9-81ED-4DB2-BD59-A6C34878D82A}">
                    <a16:rowId xmlns:a16="http://schemas.microsoft.com/office/drawing/2014/main" val="2057265459"/>
                  </a:ext>
                </a:extLst>
              </a:tr>
              <a:tr h="259712">
                <a:tc>
                  <a:txBody>
                    <a:bodyPr/>
                    <a:lstStyle/>
                    <a:p>
                      <a:pPr algn="ctr"/>
                      <a:r>
                        <a:rPr lang="en-US" sz="1400" dirty="0">
                          <a:latin typeface="Cachet Book" panose="020F0503030404040204" pitchFamily="34" charset="0"/>
                        </a:rPr>
                        <a:t>Grades 5</a:t>
                      </a:r>
                      <a:r>
                        <a:rPr lang="en-US" sz="1400" baseline="0" dirty="0">
                          <a:latin typeface="Cachet Book" panose="020F0503030404040204" pitchFamily="34" charset="0"/>
                        </a:rPr>
                        <a:t> </a:t>
                      </a:r>
                      <a:r>
                        <a:rPr lang="en-US" sz="1400" dirty="0">
                          <a:latin typeface="Cachet Book" panose="020F0503030404040204" pitchFamily="34" charset="0"/>
                        </a:rPr>
                        <a:t> -</a:t>
                      </a:r>
                      <a:r>
                        <a:rPr lang="en-US" sz="1400" baseline="0" dirty="0">
                          <a:latin typeface="Cachet Book" panose="020F0503030404040204" pitchFamily="34" charset="0"/>
                        </a:rPr>
                        <a:t> 8</a:t>
                      </a:r>
                      <a:endParaRPr lang="en-US" sz="1400" dirty="0">
                        <a:latin typeface="Cachet Book" panose="020F0503030404040204" pitchFamily="34" charset="0"/>
                      </a:endParaRPr>
                    </a:p>
                  </a:txBody>
                  <a:tcPr/>
                </a:tc>
                <a:tc>
                  <a:txBody>
                    <a:bodyPr/>
                    <a:lstStyle/>
                    <a:p>
                      <a:pPr algn="ctr"/>
                      <a:r>
                        <a:rPr lang="en-US" sz="1400" dirty="0">
                          <a:latin typeface="Cachet Book" panose="020F0503030404040204" pitchFamily="34" charset="0"/>
                        </a:rPr>
                        <a:t>$375</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dirty="0">
                          <a:latin typeface="Cachet Book" panose="020F0503030404040204" pitchFamily="34" charset="0"/>
                        </a:rPr>
                        <a:t>$425</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a:latin typeface="Cachet Book" panose="020F0503030404040204" pitchFamily="34" charset="0"/>
                        </a:rPr>
                        <a:t>$375</a:t>
                      </a:r>
                      <a:endParaRPr lang="en-US" sz="1400" dirty="0">
                        <a:latin typeface="Cachet Book" panose="020F0503030404040204" pitchFamily="34" charset="0"/>
                      </a:endParaRPr>
                    </a:p>
                  </a:txBody>
                  <a:tcPr/>
                </a:tc>
                <a:extLst>
                  <a:ext uri="{0D108BD9-81ED-4DB2-BD59-A6C34878D82A}">
                    <a16:rowId xmlns:a16="http://schemas.microsoft.com/office/drawing/2014/main" val="1486142360"/>
                  </a:ext>
                </a:extLst>
              </a:tr>
            </a:tbl>
          </a:graphicData>
        </a:graphic>
      </p:graphicFrame>
      <p:sp>
        <p:nvSpPr>
          <p:cNvPr id="5" name="TextBox 4"/>
          <p:cNvSpPr txBox="1"/>
          <p:nvPr/>
        </p:nvSpPr>
        <p:spPr>
          <a:xfrm>
            <a:off x="579841" y="1724246"/>
            <a:ext cx="11032317" cy="3939540"/>
          </a:xfrm>
          <a:prstGeom prst="rect">
            <a:avLst/>
          </a:prstGeom>
          <a:noFill/>
        </p:spPr>
        <p:txBody>
          <a:bodyPr wrap="square" rtlCol="0">
            <a:spAutoFit/>
          </a:bodyPr>
          <a:lstStyle/>
          <a:p>
            <a:r>
              <a:rPr lang="en-US" sz="2400" dirty="0">
                <a:solidFill>
                  <a:srgbClr val="A92B31"/>
                </a:solidFill>
                <a:latin typeface="Cachet Bold" panose="020F0803030404040204" pitchFamily="34" charset="0"/>
              </a:rPr>
              <a:t>MEMBERSHIP</a:t>
            </a:r>
          </a:p>
          <a:p>
            <a:endParaRPr lang="en-US" sz="1600" dirty="0">
              <a:solidFill>
                <a:schemeClr val="bg1"/>
              </a:solidFill>
              <a:latin typeface="Cachet Book" panose="020F0503030404040204" pitchFamily="34" charset="0"/>
            </a:endParaRPr>
          </a:p>
          <a:p>
            <a:r>
              <a:rPr lang="en-US" sz="1400" dirty="0">
                <a:solidFill>
                  <a:schemeClr val="bg1"/>
                </a:solidFill>
                <a:latin typeface="Cachet Book" panose="020F0503030404040204" pitchFamily="34" charset="0"/>
              </a:rPr>
              <a:t>A Madison Area YMCA Youth or Family Membership must be active for the player to be eligible for team participation. Please contact the Member Services Welcome Center team in person or </a:t>
            </a:r>
            <a:r>
              <a:rPr lang="en-US" sz="1400" dirty="0">
                <a:solidFill>
                  <a:schemeClr val="bg1"/>
                </a:solidFill>
                <a:latin typeface="Cachet Book" panose="020F0503030404040204" pitchFamily="34" charset="0"/>
                <a:hlinkClick r:id="rId2"/>
              </a:rPr>
              <a:t>membership@madisonymca.org</a:t>
            </a:r>
            <a:r>
              <a:rPr lang="en-US" sz="1400" dirty="0">
                <a:solidFill>
                  <a:schemeClr val="bg1"/>
                </a:solidFill>
                <a:latin typeface="Cachet Book" panose="020F0503030404040204" pitchFamily="34" charset="0"/>
              </a:rPr>
              <a:t> for assistance with membership questions. </a:t>
            </a:r>
          </a:p>
          <a:p>
            <a:endParaRPr lang="en-US" sz="1400" dirty="0">
              <a:solidFill>
                <a:schemeClr val="bg1"/>
              </a:solidFill>
              <a:latin typeface="Cachet Book" panose="020F0503030404040204" pitchFamily="34" charset="0"/>
            </a:endParaRPr>
          </a:p>
          <a:p>
            <a:r>
              <a:rPr lang="en-US" sz="1400" dirty="0">
                <a:solidFill>
                  <a:schemeClr val="bg1"/>
                </a:solidFill>
                <a:latin typeface="Cachet Book" panose="020F0503030404040204" pitchFamily="34" charset="0"/>
              </a:rPr>
              <a:t>Team Parents and anyone else bringing players to the Family Center who are not members of the Madison Area YMCA must present a valid government-issued photo ID at each visit to gain access past the Welcome Center in our main lobby. Adults regularly accessing the facility to accompany a player may obtain a special orange Madison Area YMCA ID from the Welcome Center in lieu of having to present a government-issued photo ID at each visit. This card allows entrance to the facility but does not include membership privileges. Adults wishing to utilize the Madison Area YMCA’s facility and services may join the Madison Area YMCA as a member to gain full access to all we have to offer.</a:t>
            </a:r>
          </a:p>
          <a:p>
            <a:endParaRPr lang="en-US" sz="1600" dirty="0">
              <a:solidFill>
                <a:schemeClr val="bg1"/>
              </a:solidFill>
              <a:latin typeface="Cachet Book" panose="020F0503030404040204" pitchFamily="34" charset="0"/>
            </a:endParaRPr>
          </a:p>
          <a:p>
            <a:r>
              <a:rPr lang="en-US" sz="2400" dirty="0">
                <a:solidFill>
                  <a:srgbClr val="A92B31"/>
                </a:solidFill>
                <a:latin typeface="Cachet Bold" panose="020F0803030404040204" pitchFamily="34" charset="0"/>
              </a:rPr>
              <a:t>TUITION FEES</a:t>
            </a:r>
            <a:endParaRPr lang="en-US" sz="1600" dirty="0">
              <a:solidFill>
                <a:schemeClr val="bg1"/>
              </a:solidFill>
              <a:latin typeface="Cachet Book" panose="020F0503030404040204" pitchFamily="34" charset="0"/>
            </a:endParaRPr>
          </a:p>
          <a:p>
            <a:r>
              <a:rPr lang="en-US" sz="1400" dirty="0">
                <a:solidFill>
                  <a:schemeClr val="bg1"/>
                </a:solidFill>
                <a:latin typeface="Cachet Book" panose="020F0503030404040204" pitchFamily="34" charset="0"/>
              </a:rPr>
              <a:t>Madison Area YMCA Gators tuition fees are listed below. Tuition fees cover the cost of uniforms, league registration, referees, </a:t>
            </a:r>
            <a:r>
              <a:rPr lang="en-US" sz="1400" dirty="0" err="1">
                <a:solidFill>
                  <a:schemeClr val="bg1"/>
                </a:solidFill>
                <a:latin typeface="Cachet Book" panose="020F0503030404040204" pitchFamily="34" charset="0"/>
              </a:rPr>
              <a:t>TeamSnap</a:t>
            </a:r>
            <a:r>
              <a:rPr lang="en-US" sz="1400" dirty="0">
                <a:solidFill>
                  <a:schemeClr val="bg1"/>
                </a:solidFill>
                <a:latin typeface="Cachet Book" panose="020F0503030404040204" pitchFamily="34" charset="0"/>
              </a:rPr>
              <a:t> account, practice and game schedules. The tuition fee balance is paid in full prior to the start of our first team practice.</a:t>
            </a:r>
            <a:endParaRPr lang="en-US" sz="1600" dirty="0">
              <a:solidFill>
                <a:schemeClr val="bg1"/>
              </a:solidFill>
              <a:latin typeface="Cachet Book" panose="020F0503030404040204" pitchFamily="34" charset="0"/>
            </a:endParaRPr>
          </a:p>
          <a:p>
            <a:endParaRPr lang="en-US" sz="1600" dirty="0">
              <a:solidFill>
                <a:schemeClr val="bg1"/>
              </a:solidFill>
              <a:latin typeface="Cachet Book" panose="020F0503030404040204" pitchFamily="34" charset="0"/>
            </a:endParaRPr>
          </a:p>
          <a:p>
            <a:endParaRPr lang="en-US" sz="1400" dirty="0">
              <a:solidFill>
                <a:srgbClr val="F1592B"/>
              </a:solidFill>
              <a:latin typeface="Cachet Book" panose="020F0503030404040204" pitchFamily="34" charset="0"/>
            </a:endParaRPr>
          </a:p>
        </p:txBody>
      </p:sp>
    </p:spTree>
    <p:extLst>
      <p:ext uri="{BB962C8B-B14F-4D97-AF65-F5344CB8AC3E}">
        <p14:creationId xmlns:p14="http://schemas.microsoft.com/office/powerpoint/2010/main" val="3126465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95769881"/>
              </p:ext>
            </p:extLst>
          </p:nvPr>
        </p:nvGraphicFramePr>
        <p:xfrm>
          <a:off x="0" y="0"/>
          <a:ext cx="12192000" cy="6858000"/>
        </p:xfrm>
        <a:graphic>
          <a:graphicData uri="http://schemas.openxmlformats.org/drawingml/2006/table">
            <a:tbl>
              <a:tblPr/>
              <a:tblGrid>
                <a:gridCol w="12192000">
                  <a:extLst>
                    <a:ext uri="{9D8B030D-6E8A-4147-A177-3AD203B41FA5}">
                      <a16:colId xmlns:a16="http://schemas.microsoft.com/office/drawing/2014/main" val="485017313"/>
                    </a:ext>
                  </a:extLst>
                </a:gridCol>
              </a:tblGrid>
              <a:tr h="6858000">
                <a:tc>
                  <a:txBody>
                    <a:bodyPr/>
                    <a:lstStyle/>
                    <a:p>
                      <a:pPr algn="l"/>
                      <a:endParaRPr lang="en-US" sz="1800" b="0" baseline="0" dirty="0">
                        <a:solidFill>
                          <a:schemeClr val="bg1"/>
                        </a:solidFill>
                      </a:endParaRPr>
                    </a:p>
                    <a:p>
                      <a:pPr algn="l"/>
                      <a:endParaRPr lang="en-US" sz="1800" b="0" baseline="0" dirty="0">
                        <a:solidFill>
                          <a:schemeClr val="bg1"/>
                        </a:solidFill>
                      </a:endParaRPr>
                    </a:p>
                  </a:txBody>
                  <a:tcPr>
                    <a:lnL w="28575" cmpd="sng">
                      <a:solidFill>
                        <a:srgbClr val="FF0000"/>
                      </a:solidFill>
                      <a:prstDash val="solid"/>
                    </a:lnL>
                    <a:lnR w="28575" cmpd="sng">
                      <a:solidFill>
                        <a:srgbClr val="FF0000"/>
                      </a:solidFill>
                      <a:prstDash val="solid"/>
                    </a:lnR>
                    <a:lnT w="28575" cmpd="sng">
                      <a:solidFill>
                        <a:srgbClr val="FF0000"/>
                      </a:solidFill>
                      <a:prstDash val="solid"/>
                    </a:lnT>
                    <a:lnB w="28575" cmpd="sng">
                      <a:solidFill>
                        <a:srgbClr val="FF0000"/>
                      </a:solidFill>
                      <a:prstDash val="solid"/>
                    </a:lnB>
                  </a:tcPr>
                </a:tc>
                <a:extLst>
                  <a:ext uri="{0D108BD9-81ED-4DB2-BD59-A6C34878D82A}">
                    <a16:rowId xmlns:a16="http://schemas.microsoft.com/office/drawing/2014/main" val="3835614209"/>
                  </a:ext>
                </a:extLst>
              </a:tr>
            </a:tbl>
          </a:graphicData>
        </a:graphic>
      </p:graphicFrame>
      <p:sp>
        <p:nvSpPr>
          <p:cNvPr id="5" name="TextBox 4"/>
          <p:cNvSpPr txBox="1"/>
          <p:nvPr/>
        </p:nvSpPr>
        <p:spPr>
          <a:xfrm>
            <a:off x="1018728" y="1867711"/>
            <a:ext cx="10469638" cy="3416320"/>
          </a:xfrm>
          <a:prstGeom prst="rect">
            <a:avLst/>
          </a:prstGeom>
          <a:noFill/>
        </p:spPr>
        <p:txBody>
          <a:bodyPr wrap="square" rtlCol="0">
            <a:spAutoFit/>
          </a:bodyPr>
          <a:lstStyle/>
          <a:p>
            <a:r>
              <a:rPr lang="en-US" sz="2400" dirty="0">
                <a:solidFill>
                  <a:srgbClr val="A92B31"/>
                </a:solidFill>
                <a:latin typeface="Cachet Bold" panose="020F0803030404040204" pitchFamily="34" charset="0"/>
              </a:rPr>
              <a:t>INJURIES</a:t>
            </a:r>
          </a:p>
          <a:p>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While playing a sport or a physical activity, unfortunately injuries can occur. Parents are notified if any injury needs further parental or medical attention. Injured athletes are encouraged to attend practice and games to support their teammates as long as they have been medically cleared. Players and parents should always inform coaches about any ongoing problems or limitations that may interfere with the ability to practice. Players are never forced to practice if they are experiencing any type of injury that limits their ability to practice or play in a game. </a:t>
            </a:r>
          </a:p>
          <a:p>
            <a:endParaRPr lang="en-US" sz="1600" dirty="0">
              <a:solidFill>
                <a:schemeClr val="bg1"/>
              </a:solidFill>
              <a:latin typeface="Cachet Book" panose="020F0503030404040204" pitchFamily="34" charset="0"/>
            </a:endParaRPr>
          </a:p>
          <a:p>
            <a:r>
              <a:rPr lang="en-US" sz="1600" dirty="0">
                <a:solidFill>
                  <a:schemeClr val="bg1"/>
                </a:solidFill>
                <a:latin typeface="Cachet Book" panose="020F0503030404040204" pitchFamily="34" charset="0"/>
              </a:rPr>
              <a:t>Concussion protocols are followed if a player experiences any type of head trauma. All coaches are trained to follow CDC and U.S.A. Basketball Guidelines. Players are removed from practice or a game immediately if a player is experiencing any concussion symptom, and parents are notified and advised to seek medical attention for their child. Only when a player has medical clearance to return to play are they allowed to do so. </a:t>
            </a:r>
          </a:p>
          <a:p>
            <a:endParaRPr lang="en-US" sz="1600" dirty="0">
              <a:latin typeface="Cachet Book" panose="020F0503030404040204" pitchFamily="34" charset="0"/>
            </a:endParaRPr>
          </a:p>
        </p:txBody>
      </p:sp>
    </p:spTree>
    <p:extLst>
      <p:ext uri="{BB962C8B-B14F-4D97-AF65-F5344CB8AC3E}">
        <p14:creationId xmlns:p14="http://schemas.microsoft.com/office/powerpoint/2010/main" val="2276100092"/>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
  <TotalTime>11490</TotalTime>
  <Words>1702</Words>
  <Application>Microsoft Office PowerPoint</Application>
  <PresentationFormat>Widescreen</PresentationFormat>
  <Paragraphs>155</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Berlin Sans FB</vt:lpstr>
      <vt:lpstr>Cachet Bold</vt:lpstr>
      <vt:lpstr>Cachet Book</vt:lpstr>
      <vt:lpstr>Century Gothic</vt:lpstr>
      <vt:lpstr>Wingdings</vt:lpstr>
      <vt:lpstr>Wingdings 3</vt:lpstr>
      <vt:lpstr>Slice</vt:lpstr>
      <vt:lpstr>Madison Area YMCA  STORM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Madison Area YMCA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Madison Area YMCA Royals 2022/2023</dc:title>
  <dc:creator>Daniel J. Bennett</dc:creator>
  <cp:lastModifiedBy>Lindsey Hoppe</cp:lastModifiedBy>
  <cp:revision>127</cp:revision>
  <dcterms:created xsi:type="dcterms:W3CDTF">2022-06-15T15:04:57Z</dcterms:created>
  <dcterms:modified xsi:type="dcterms:W3CDTF">2024-09-05T20:15:46Z</dcterms:modified>
</cp:coreProperties>
</file>