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92B"/>
    <a:srgbClr val="A92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31" autoAdjust="0"/>
    <p:restoredTop sz="94660"/>
  </p:normalViewPr>
  <p:slideViewPr>
    <p:cSldViewPr snapToGrid="0">
      <p:cViewPr varScale="1">
        <p:scale>
          <a:sx n="118" d="100"/>
          <a:sy n="118" d="100"/>
        </p:scale>
        <p:origin x="26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latin typeface="Cachet Bold" panose="020F080303040404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37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71DD93BA-0130-4D1E-AF28-E3C704D3FECD}"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33421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6669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9250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970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16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404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543905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04222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206692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sz="1600">
                <a:solidFill>
                  <a:srgbClr val="A92B31"/>
                </a:solidFill>
                <a:latin typeface="Cachet Bold" panose="020F0803030404040204" pitchFamily="34" charset="0"/>
              </a:defRPr>
            </a:lvl1pPr>
          </a:lstStyle>
          <a:p>
            <a:r>
              <a:rPr lang="en-US" dirty="0" smtClean="0"/>
              <a:t>MADISON AREA YMCA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8612" y="1061301"/>
            <a:ext cx="2197608" cy="591312"/>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211" y="455129"/>
            <a:ext cx="1584765" cy="1212345"/>
          </a:xfrm>
          <a:prstGeom prst="rect">
            <a:avLst/>
          </a:prstGeom>
        </p:spPr>
      </p:pic>
    </p:spTree>
    <p:extLst>
      <p:ext uri="{BB962C8B-B14F-4D97-AF65-F5344CB8AC3E}">
        <p14:creationId xmlns:p14="http://schemas.microsoft.com/office/powerpoint/2010/main" val="252510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84694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DD93BA-0130-4D1E-AF28-E3C704D3FECD}" type="datetimeFigureOut">
              <a:rPr lang="en-US" smtClean="0"/>
              <a:t>10/14/2022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44932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DD93BA-0130-4D1E-AF28-E3C704D3FECD}"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345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D93BA-0130-4D1E-AF28-E3C704D3FECD}" type="datetimeFigureOut">
              <a:rPr lang="en-US" smtClean="0"/>
              <a:t>10/14/2022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73885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677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4282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1DD93BA-0130-4D1E-AF28-E3C704D3FECD}" type="datetimeFigureOut">
              <a:rPr lang="en-US" smtClean="0"/>
              <a:t>10/14/2022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9763B7A-8497-4FFD-B695-0DEE1BFCE298}" type="slidenum">
              <a:rPr lang="en-US" smtClean="0"/>
              <a:t>‹#›</a:t>
            </a:fld>
            <a:endParaRPr lang="en-US"/>
          </a:p>
        </p:txBody>
      </p:sp>
    </p:spTree>
    <p:extLst>
      <p:ext uri="{BB962C8B-B14F-4D97-AF65-F5344CB8AC3E}">
        <p14:creationId xmlns:p14="http://schemas.microsoft.com/office/powerpoint/2010/main" val="384805095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dbennett@madisonymca.org" TargetMode="External"/><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dbennettshawkins@madisonymca.org" TargetMode="External"/><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 Id="rId4" Type="http://schemas.openxmlformats.org/officeDocument/2006/relationships/hyperlink" Target="mailto:dbennett@madisonymca.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membership@madisonymca.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A92B31"/>
            </a:gs>
            <a:gs pos="100000">
              <a:srgbClr val="F1592B"/>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6391" y="1596683"/>
            <a:ext cx="8576166" cy="2971801"/>
          </a:xfrm>
        </p:spPr>
        <p:txBody>
          <a:bodyPr/>
          <a:lstStyle/>
          <a:p>
            <a:r>
              <a:rPr lang="en-US" dirty="0" smtClean="0"/>
              <a:t>Madison Area YMCA </a:t>
            </a:r>
            <a:br>
              <a:rPr lang="en-US" dirty="0" smtClean="0"/>
            </a:br>
            <a:r>
              <a:rPr lang="en-US" dirty="0" smtClean="0"/>
              <a:t>LADY GATORS</a:t>
            </a:r>
            <a:endParaRPr lang="en-US" dirty="0">
              <a:latin typeface="Berlin Sans FB" panose="020E0602020502020306" pitchFamily="34" charset="0"/>
            </a:endParaRPr>
          </a:p>
        </p:txBody>
      </p:sp>
      <p:sp>
        <p:nvSpPr>
          <p:cNvPr id="3" name="Subtitle 2"/>
          <p:cNvSpPr>
            <a:spLocks noGrp="1"/>
          </p:cNvSpPr>
          <p:nvPr>
            <p:ph type="subTitle" idx="1"/>
          </p:nvPr>
        </p:nvSpPr>
        <p:spPr>
          <a:xfrm>
            <a:off x="8064229" y="4910667"/>
            <a:ext cx="3892525" cy="1947333"/>
          </a:xfrm>
        </p:spPr>
        <p:txBody>
          <a:bodyPr>
            <a:normAutofit/>
          </a:bodyPr>
          <a:lstStyle/>
          <a:p>
            <a:pPr algn="ctr"/>
            <a:r>
              <a:rPr lang="en-US" sz="2400" dirty="0" smtClean="0">
                <a:latin typeface="Cachet Bold" panose="020F0803030404040204" pitchFamily="34" charset="0"/>
              </a:rPr>
              <a:t>2022/2023</a:t>
            </a:r>
            <a:br>
              <a:rPr lang="en-US" sz="2400" dirty="0" smtClean="0">
                <a:latin typeface="Cachet Bold" panose="020F0803030404040204" pitchFamily="34" charset="0"/>
              </a:rPr>
            </a:br>
            <a:r>
              <a:rPr lang="en-US" sz="2400" dirty="0" smtClean="0">
                <a:latin typeface="Cachet Bold" panose="020F0803030404040204" pitchFamily="34" charset="0"/>
              </a:rPr>
              <a:t>Travel Basketball Program</a:t>
            </a:r>
            <a:br>
              <a:rPr lang="en-US" sz="2400" dirty="0" smtClean="0">
                <a:latin typeface="Cachet Bold" panose="020F0803030404040204" pitchFamily="34" charset="0"/>
              </a:rPr>
            </a:br>
            <a:r>
              <a:rPr lang="en-US" sz="2400" dirty="0" smtClean="0">
                <a:latin typeface="Cachet Bold" panose="020F0803030404040204" pitchFamily="34" charset="0"/>
              </a:rPr>
              <a:t>Handbook</a:t>
            </a:r>
            <a:endParaRPr lang="en-US" sz="2400" dirty="0">
              <a:latin typeface="Cachet Bold" panose="020F0803030404040204" pitchFamily="34" charset="0"/>
            </a:endParaRPr>
          </a:p>
        </p:txBody>
      </p:sp>
      <p:pic>
        <p:nvPicPr>
          <p:cNvPr id="5" name="Picture 4"/>
          <p:cNvPicPr>
            <a:picLocks noChangeAspect="1"/>
          </p:cNvPicPr>
          <p:nvPr/>
        </p:nvPicPr>
        <p:blipFill>
          <a:blip r:embed="rId2"/>
          <a:stretch>
            <a:fillRect/>
          </a:stretch>
        </p:blipFill>
        <p:spPr>
          <a:xfrm>
            <a:off x="511583" y="455852"/>
            <a:ext cx="2520623" cy="2011680"/>
          </a:xfrm>
          <a:prstGeom prst="rect">
            <a:avLst/>
          </a:prstGeom>
        </p:spPr>
      </p:pic>
      <p:pic>
        <p:nvPicPr>
          <p:cNvPr id="6" name="Picture 6" descr="Image previe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29221" y="3548127"/>
            <a:ext cx="1362540" cy="1362540"/>
          </a:xfrm>
          <a:prstGeom prst="round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23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61824229"/>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marL="0" indent="0" algn="l">
                        <a:buFont typeface="Wingdings" panose="05000000000000000000" pitchFamily="2" charset="2"/>
                        <a:buNone/>
                      </a:pPr>
                      <a:endParaRPr lang="en-US" sz="1800" b="0" baseline="0" dirty="0" smtClean="0">
                        <a:solidFill>
                          <a:schemeClr val="bg1"/>
                        </a:solidFill>
                      </a:endParaRPr>
                    </a:p>
                    <a:p>
                      <a:pPr marL="285750" indent="-285750" algn="l">
                        <a:buFont typeface="Wingdings" panose="05000000000000000000" pitchFamily="2" charset="2"/>
                        <a:buChar char="q"/>
                      </a:pPr>
                      <a:endParaRPr lang="en-US" sz="1800" b="0"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12843" y="1974715"/>
            <a:ext cx="10914434" cy="4647426"/>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IMPORTANT REMINDERS FOR PARENT(S) AND FAMILIES</a:t>
            </a:r>
            <a:endParaRPr lang="en-US" sz="2400" dirty="0">
              <a:solidFill>
                <a:srgbClr val="A92B31"/>
              </a:solidFill>
              <a:latin typeface="Cachet Bold" panose="020F0803030404040204" pitchFamily="34" charset="0"/>
            </a:endParaRP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Please remain in designated spectator areas during games and tournaments. </a:t>
            </a:r>
            <a:r>
              <a:rPr lang="en-US" sz="1600" dirty="0" smtClean="0">
                <a:solidFill>
                  <a:schemeClr val="bg1"/>
                </a:solidFill>
                <a:latin typeface="Cachet Book" panose="020F0503030404040204" pitchFamily="34" charset="0"/>
              </a:rPr>
              <a:t>Spectators </a:t>
            </a:r>
            <a:r>
              <a:rPr lang="en-US" sz="1600" dirty="0">
                <a:solidFill>
                  <a:schemeClr val="bg1"/>
                </a:solidFill>
                <a:latin typeface="Cachet Book" panose="020F0503030404040204" pitchFamily="34" charset="0"/>
              </a:rPr>
              <a:t>are not permitted to </a:t>
            </a:r>
            <a:r>
              <a:rPr lang="en-US" sz="1600" dirty="0" smtClean="0">
                <a:solidFill>
                  <a:schemeClr val="bg1"/>
                </a:solidFill>
                <a:latin typeface="Cachet Book" panose="020F0503030404040204" pitchFamily="34" charset="0"/>
              </a:rPr>
              <a:t>walk on the court at </a:t>
            </a:r>
            <a:r>
              <a:rPr lang="en-US" sz="1600" dirty="0">
                <a:solidFill>
                  <a:schemeClr val="bg1"/>
                </a:solidFill>
                <a:latin typeface="Cachet Book" panose="020F0503030404040204" pitchFamily="34" charset="0"/>
              </a:rPr>
              <a:t>any time to ensure the safety of players, referees and </a:t>
            </a:r>
            <a:r>
              <a:rPr lang="en-US" sz="1600" dirty="0" smtClean="0">
                <a:solidFill>
                  <a:schemeClr val="bg1"/>
                </a:solidFill>
                <a:latin typeface="Cachet Book" panose="020F0503030404040204" pitchFamily="34" charset="0"/>
              </a:rPr>
              <a:t>coaches.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If spectators are </a:t>
            </a:r>
            <a:r>
              <a:rPr lang="en-US" sz="1600" dirty="0" smtClean="0">
                <a:solidFill>
                  <a:schemeClr val="bg1"/>
                </a:solidFill>
                <a:latin typeface="Cachet Book" panose="020F0503030404040204" pitchFamily="34" charset="0"/>
              </a:rPr>
              <a:t>seen coaching </a:t>
            </a:r>
            <a:r>
              <a:rPr lang="en-US" sz="1600" dirty="0">
                <a:solidFill>
                  <a:schemeClr val="bg1"/>
                </a:solidFill>
                <a:latin typeface="Cachet Book" panose="020F0503030404040204" pitchFamily="34" charset="0"/>
              </a:rPr>
              <a:t>from the sidelines, they </a:t>
            </a:r>
            <a:r>
              <a:rPr lang="en-US" sz="1600" dirty="0" smtClean="0">
                <a:solidFill>
                  <a:schemeClr val="bg1"/>
                </a:solidFill>
                <a:latin typeface="Cachet Book" panose="020F0503030404040204" pitchFamily="34" charset="0"/>
              </a:rPr>
              <a:t>are given </a:t>
            </a:r>
            <a:r>
              <a:rPr lang="en-US" sz="1600" dirty="0">
                <a:solidFill>
                  <a:schemeClr val="bg1"/>
                </a:solidFill>
                <a:latin typeface="Cachet Book" panose="020F0503030404040204" pitchFamily="34" charset="0"/>
              </a:rPr>
              <a:t>a </a:t>
            </a:r>
            <a:r>
              <a:rPr lang="en-US" sz="1600" dirty="0" smtClean="0">
                <a:solidFill>
                  <a:schemeClr val="bg1"/>
                </a:solidFill>
                <a:latin typeface="Cachet Book" panose="020F0503030404040204" pitchFamily="34" charset="0"/>
              </a:rPr>
              <a:t>friendly reminder </a:t>
            </a:r>
            <a:r>
              <a:rPr lang="en-US" sz="1600" dirty="0">
                <a:solidFill>
                  <a:schemeClr val="bg1"/>
                </a:solidFill>
                <a:latin typeface="Cachet Book" panose="020F0503030404040204" pitchFamily="34" charset="0"/>
              </a:rPr>
              <a:t>to stop. Continued coaching from the sidelines may result in suspension of </a:t>
            </a:r>
            <a:r>
              <a:rPr lang="en-US" sz="1600" dirty="0" smtClean="0">
                <a:solidFill>
                  <a:schemeClr val="bg1"/>
                </a:solidFill>
                <a:latin typeface="Cachet Book" panose="020F0503030404040204" pitchFamily="34" charset="0"/>
              </a:rPr>
              <a:t>spectator’s </a:t>
            </a:r>
            <a:r>
              <a:rPr lang="en-US" sz="1600" dirty="0">
                <a:solidFill>
                  <a:schemeClr val="bg1"/>
                </a:solidFill>
                <a:latin typeface="Cachet Book" panose="020F0503030404040204" pitchFamily="34" charset="0"/>
              </a:rPr>
              <a:t>attendance.</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The officials, coaches, and director have the right to remove spectators from the game if deemed necessary. Be respectful and supportive to everyone in attendance at games including opponents and opposing spectators.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There will be zero tolerance towards any </a:t>
            </a:r>
            <a:r>
              <a:rPr lang="en-US" sz="1600" dirty="0" smtClean="0">
                <a:solidFill>
                  <a:schemeClr val="bg1"/>
                </a:solidFill>
                <a:latin typeface="Cachet Book" panose="020F0503030404040204" pitchFamily="34" charset="0"/>
              </a:rPr>
              <a:t>negative interaction </a:t>
            </a:r>
            <a:r>
              <a:rPr lang="en-US" sz="1600" dirty="0">
                <a:solidFill>
                  <a:schemeClr val="bg1"/>
                </a:solidFill>
                <a:latin typeface="Cachet Book" panose="020F0503030404040204" pitchFamily="34" charset="0"/>
              </a:rPr>
              <a:t>with opposing coaches, players and officials. The officials have the right to remove </a:t>
            </a:r>
            <a:r>
              <a:rPr lang="en-US" sz="1600" dirty="0" smtClean="0">
                <a:solidFill>
                  <a:schemeClr val="bg1"/>
                </a:solidFill>
                <a:latin typeface="Cachet Book" panose="020F0503030404040204" pitchFamily="34" charset="0"/>
              </a:rPr>
              <a:t>spectators </a:t>
            </a:r>
            <a:r>
              <a:rPr lang="en-US" sz="1600" dirty="0">
                <a:solidFill>
                  <a:schemeClr val="bg1"/>
                </a:solidFill>
                <a:latin typeface="Cachet Book" panose="020F0503030404040204" pitchFamily="34" charset="0"/>
              </a:rPr>
              <a:t>from the game if deemed necessary. </a:t>
            </a:r>
          </a:p>
          <a:p>
            <a:endParaRPr lang="en-US" sz="1600" dirty="0">
              <a:solidFill>
                <a:schemeClr val="bg1"/>
              </a:solidFill>
              <a:latin typeface="Cachet Book" panose="020F0503030404040204" pitchFamily="34" charset="0"/>
            </a:endParaRPr>
          </a:p>
          <a:p>
            <a:r>
              <a:rPr lang="en-US" sz="1600" dirty="0">
                <a:solidFill>
                  <a:srgbClr val="A92B31"/>
                </a:solidFill>
                <a:latin typeface="Cachet Bold" panose="020F0803030404040204" pitchFamily="34" charset="0"/>
              </a:rPr>
              <a:t>You are the ones that the children look up to the most. As the most influential people in their lives, the children will always deem your actions as the correct way to do things. If you have a positive outlook and attitude towards all aspects of the game, more than likely the children will </a:t>
            </a:r>
            <a:r>
              <a:rPr lang="en-US" sz="1600" dirty="0" smtClean="0">
                <a:solidFill>
                  <a:srgbClr val="A92B31"/>
                </a:solidFill>
                <a:latin typeface="Cachet Bold" panose="020F0803030404040204" pitchFamily="34" charset="0"/>
              </a:rPr>
              <a:t>also. </a:t>
            </a:r>
            <a:endParaRPr lang="en-US" sz="16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Before the start of the year, </a:t>
            </a:r>
            <a:r>
              <a:rPr lang="en-US" sz="1600" dirty="0" smtClean="0">
                <a:solidFill>
                  <a:schemeClr val="bg1"/>
                </a:solidFill>
                <a:latin typeface="Cachet Book" panose="020F0503030404040204" pitchFamily="34" charset="0"/>
              </a:rPr>
              <a:t>a </a:t>
            </a:r>
            <a:r>
              <a:rPr lang="en-US" sz="1600" dirty="0">
                <a:solidFill>
                  <a:schemeClr val="bg1"/>
                </a:solidFill>
                <a:latin typeface="Cachet Bold" panose="020F0803030404040204" pitchFamily="34" charset="0"/>
              </a:rPr>
              <a:t>Parent Code of Conduct </a:t>
            </a:r>
            <a:r>
              <a:rPr lang="en-US" sz="1600" dirty="0" smtClean="0">
                <a:solidFill>
                  <a:schemeClr val="bg1"/>
                </a:solidFill>
                <a:latin typeface="Cachet Book" panose="020F0503030404040204" pitchFamily="34" charset="0"/>
              </a:rPr>
              <a:t>must be signed before attending </a:t>
            </a:r>
            <a:r>
              <a:rPr lang="en-US" sz="1600" dirty="0">
                <a:solidFill>
                  <a:schemeClr val="bg1"/>
                </a:solidFill>
                <a:latin typeface="Cachet Book" panose="020F0503030404040204" pitchFamily="34" charset="0"/>
              </a:rPr>
              <a:t>any games. </a:t>
            </a:r>
            <a:r>
              <a:rPr lang="en-US" sz="1600" dirty="0" smtClean="0">
                <a:solidFill>
                  <a:schemeClr val="bg1"/>
                </a:solidFill>
                <a:latin typeface="Cachet Book" panose="020F0503030404040204" pitchFamily="34" charset="0"/>
              </a:rPr>
              <a:t>The Parent Code of Conduct must be </a:t>
            </a:r>
            <a:r>
              <a:rPr lang="en-US" sz="1600" dirty="0">
                <a:solidFill>
                  <a:schemeClr val="bg1"/>
                </a:solidFill>
                <a:latin typeface="Cachet Book" panose="020F0503030404040204" pitchFamily="34" charset="0"/>
              </a:rPr>
              <a:t>followed or </a:t>
            </a:r>
            <a:r>
              <a:rPr lang="en-US" sz="1600" dirty="0" smtClean="0">
                <a:solidFill>
                  <a:schemeClr val="bg1"/>
                </a:solidFill>
                <a:latin typeface="Cachet Book" panose="020F0503030404040204" pitchFamily="34" charset="0"/>
              </a:rPr>
              <a:t>the privilege </a:t>
            </a:r>
            <a:r>
              <a:rPr lang="en-US" sz="1600" dirty="0">
                <a:solidFill>
                  <a:schemeClr val="bg1"/>
                </a:solidFill>
                <a:latin typeface="Cachet Book" panose="020F0503030404040204" pitchFamily="34" charset="0"/>
              </a:rPr>
              <a:t>of attending your child's </a:t>
            </a:r>
            <a:r>
              <a:rPr lang="en-US" sz="1600" dirty="0" smtClean="0">
                <a:solidFill>
                  <a:schemeClr val="bg1"/>
                </a:solidFill>
                <a:latin typeface="Cachet Book" panose="020F0503030404040204" pitchFamily="34" charset="0"/>
              </a:rPr>
              <a:t>game will be removed.</a:t>
            </a:r>
            <a:endParaRPr lang="en-US" sz="1600" dirty="0">
              <a:solidFill>
                <a:schemeClr val="bg1"/>
              </a:solidFill>
              <a:latin typeface="Cachet Book" panose="020F0503030404040204" pitchFamily="34" charset="0"/>
            </a:endParaRPr>
          </a:p>
          <a:p>
            <a:endParaRPr lang="en-US" sz="1600" dirty="0"/>
          </a:p>
        </p:txBody>
      </p:sp>
    </p:spTree>
    <p:extLst>
      <p:ext uri="{BB962C8B-B14F-4D97-AF65-F5344CB8AC3E}">
        <p14:creationId xmlns:p14="http://schemas.microsoft.com/office/powerpoint/2010/main" val="218616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9751600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706876" y="2255662"/>
            <a:ext cx="10778248" cy="5262979"/>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FOR ALL RETURNING PLAYERS AND FAMILIES, WELCOME BACK!</a:t>
            </a:r>
          </a:p>
          <a:p>
            <a:r>
              <a:rPr lang="en-US" sz="2400" dirty="0" smtClean="0">
                <a:solidFill>
                  <a:srgbClr val="A92B31"/>
                </a:solidFill>
                <a:latin typeface="Cachet Bold" panose="020F0803030404040204" pitchFamily="34" charset="0"/>
              </a:rPr>
              <a:t>TO </a:t>
            </a:r>
            <a:r>
              <a:rPr lang="en-US" sz="2400" dirty="0">
                <a:solidFill>
                  <a:srgbClr val="A92B31"/>
                </a:solidFill>
                <a:latin typeface="Cachet Bold" panose="020F0803030404040204" pitchFamily="34" charset="0"/>
              </a:rPr>
              <a:t>THE NEXT GENERATION, LETS ENJOY THE JOURNEY!</a:t>
            </a:r>
          </a:p>
          <a:p>
            <a:endParaRPr lang="en-US" sz="1600" dirty="0" smtClean="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a:t>
            </a:r>
            <a:r>
              <a:rPr lang="en-US" sz="1600" dirty="0">
                <a:solidFill>
                  <a:schemeClr val="bg1"/>
                </a:solidFill>
                <a:latin typeface="Cachet Book" panose="020F0503030404040204" pitchFamily="34" charset="0"/>
              </a:rPr>
              <a:t>look forward to working with each player, and their family as a member of the Madison Area YMCA </a:t>
            </a:r>
            <a:r>
              <a:rPr lang="en-US" sz="1600" dirty="0" smtClean="0">
                <a:solidFill>
                  <a:schemeClr val="bg1"/>
                </a:solidFill>
                <a:latin typeface="Cachet Book" panose="020F0503030404040204" pitchFamily="34" charset="0"/>
              </a:rPr>
              <a:t>Lady Gators. </a:t>
            </a:r>
            <a:r>
              <a:rPr lang="en-US" sz="1600" dirty="0">
                <a:solidFill>
                  <a:schemeClr val="bg1"/>
                </a:solidFill>
                <a:latin typeface="Cachet Book" panose="020F0503030404040204" pitchFamily="34" charset="0"/>
              </a:rPr>
              <a:t>We all play a vital role in the success of this program, and if we work together, we will continue to create a positive, supportive and fun environment for our children to excel.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Providing a safe place for all players to learn and grow </a:t>
            </a:r>
            <a:r>
              <a:rPr lang="en-US" sz="1600" dirty="0" smtClean="0">
                <a:solidFill>
                  <a:schemeClr val="bg1"/>
                </a:solidFill>
                <a:latin typeface="Cachet Book" panose="020F0503030404040204" pitchFamily="34" charset="0"/>
              </a:rPr>
              <a:t>is always </a:t>
            </a:r>
            <a:r>
              <a:rPr lang="en-US" sz="1600" dirty="0">
                <a:solidFill>
                  <a:schemeClr val="bg1"/>
                </a:solidFill>
                <a:latin typeface="Cachet Book" panose="020F0503030404040204" pitchFamily="34" charset="0"/>
              </a:rPr>
              <a:t>our priority and we are grateful for the opportunity to work with your children.</a:t>
            </a:r>
          </a:p>
          <a:p>
            <a:endParaRPr lang="en-US" sz="1600" dirty="0">
              <a:solidFill>
                <a:schemeClr val="bg1"/>
              </a:solidFill>
              <a:latin typeface="Cachet Book" panose="020F0503030404040204" pitchFamily="34" charset="0"/>
            </a:endParaRPr>
          </a:p>
          <a:p>
            <a:pPr algn="ctr"/>
            <a:endParaRPr lang="en-US" b="1" i="1" dirty="0" smtClean="0">
              <a:solidFill>
                <a:schemeClr val="bg1"/>
              </a:solidFill>
            </a:endParaRPr>
          </a:p>
          <a:p>
            <a:pPr algn="ctr"/>
            <a:endParaRPr lang="en-US" b="1" dirty="0">
              <a:solidFill>
                <a:schemeClr val="bg1"/>
              </a:solidFill>
            </a:endParaRPr>
          </a:p>
          <a:p>
            <a:pPr algn="ctr"/>
            <a:endParaRPr lang="en-US" b="1" dirty="0" smtClean="0">
              <a:solidFill>
                <a:schemeClr val="bg1"/>
              </a:solidFill>
            </a:endParaRPr>
          </a:p>
          <a:p>
            <a:pPr algn="ctr"/>
            <a:endParaRPr lang="en-US" b="1" dirty="0">
              <a:solidFill>
                <a:schemeClr val="bg1"/>
              </a:solidFill>
            </a:endParaRPr>
          </a:p>
          <a:p>
            <a:pPr algn="ctr"/>
            <a:endParaRPr lang="en-US" b="1" dirty="0" smtClean="0">
              <a:solidFill>
                <a:schemeClr val="bg1"/>
              </a:solidFill>
            </a:endParaRPr>
          </a:p>
          <a:p>
            <a:pPr algn="ctr"/>
            <a:endParaRPr lang="en-US" dirty="0">
              <a:solidFill>
                <a:schemeClr val="bg1"/>
              </a:solidFill>
            </a:endParaRPr>
          </a:p>
          <a:p>
            <a:pPr algn="ctr"/>
            <a:endParaRPr lang="en-US" dirty="0" smtClean="0">
              <a:solidFill>
                <a:schemeClr val="bg1"/>
              </a:solidFill>
            </a:endParaRPr>
          </a:p>
          <a:p>
            <a:pPr algn="ctr"/>
            <a:endParaRPr lang="en-US" dirty="0" smtClean="0">
              <a:solidFill>
                <a:schemeClr val="bg1"/>
              </a:solidFill>
            </a:endParaRPr>
          </a:p>
          <a:p>
            <a:pPr algn="ctr"/>
            <a:endParaRPr lang="en-US" sz="1600" dirty="0">
              <a:solidFill>
                <a:schemeClr val="bg1"/>
              </a:solidFill>
            </a:endParaRPr>
          </a:p>
        </p:txBody>
      </p:sp>
      <p:sp>
        <p:nvSpPr>
          <p:cNvPr id="7" name="Rectangle 6"/>
          <p:cNvSpPr/>
          <p:nvPr/>
        </p:nvSpPr>
        <p:spPr>
          <a:xfrm>
            <a:off x="706876" y="5329491"/>
            <a:ext cx="10778248" cy="1071309"/>
          </a:xfrm>
          <a:prstGeom prst="rect">
            <a:avLst/>
          </a:prstGeom>
          <a:gradFill>
            <a:gsLst>
              <a:gs pos="10000">
                <a:srgbClr val="F1592B"/>
              </a:gs>
              <a:gs pos="100000">
                <a:srgbClr val="A92B31"/>
              </a:gs>
            </a:gsLst>
          </a:gradFill>
          <a:ln>
            <a:noFill/>
          </a:ln>
        </p:spPr>
        <p:style>
          <a:lnRef idx="0">
            <a:scrgbClr r="0" g="0" b="0"/>
          </a:lnRef>
          <a:fillRef idx="1002">
            <a:schemeClr val="dk2"/>
          </a:fillRef>
          <a:effectRef idx="0">
            <a:scrgbClr r="0" g="0" b="0"/>
          </a:effectRef>
          <a:fontRef idx="minor">
            <a:schemeClr val="lt1"/>
          </a:fontRef>
        </p:style>
        <p:txBody>
          <a:bodyPr rtlCol="0" anchor="ctr"/>
          <a:lstStyle/>
          <a:p>
            <a:r>
              <a:rPr lang="en-US" dirty="0" smtClean="0">
                <a:latin typeface="Cachet Bold" panose="020F0803030404040204" pitchFamily="34" charset="0"/>
              </a:rPr>
              <a:t>	“</a:t>
            </a:r>
          </a:p>
          <a:p>
            <a:endParaRPr lang="en-US" dirty="0">
              <a:latin typeface="Cachet Bold" panose="020F0803030404040204" pitchFamily="34" charset="0"/>
            </a:endParaRPr>
          </a:p>
          <a:p>
            <a:r>
              <a:rPr lang="en-US" dirty="0" smtClean="0">
                <a:latin typeface="Cachet Bold" panose="020F0803030404040204" pitchFamily="34" charset="0"/>
              </a:rPr>
              <a:t>	The one thing you learn in sports is when you can step out of your comfort zone and be 						uncomfortable, you see what you’re made of and who you are.”</a:t>
            </a:r>
          </a:p>
          <a:p>
            <a:r>
              <a:rPr lang="en-US" dirty="0" smtClean="0">
                <a:latin typeface="Cachet Bold" panose="020F0803030404040204" pitchFamily="34" charset="0"/>
              </a:rPr>
              <a:t>										-Sue Bird</a:t>
            </a:r>
          </a:p>
          <a:p>
            <a:endParaRPr lang="en-US" dirty="0" smtClean="0">
              <a:latin typeface="Cachet Bold" panose="020F0803030404040204" pitchFamily="34" charset="0"/>
            </a:endParaRPr>
          </a:p>
          <a:p>
            <a:pPr algn="ctr"/>
            <a:endParaRPr lang="en-US" sz="1400" dirty="0">
              <a:latin typeface="Cachet Book" panose="020F0503030404040204" pitchFamily="34" charset="0"/>
            </a:endParaRPr>
          </a:p>
          <a:p>
            <a:pPr algn="r"/>
            <a:endParaRPr lang="en-US" sz="1400" dirty="0">
              <a:latin typeface="Cachet Book" panose="020F0503030404040204" pitchFamily="34" charset="0"/>
            </a:endParaRPr>
          </a:p>
        </p:txBody>
      </p:sp>
    </p:spTree>
    <p:extLst>
      <p:ext uri="{BB962C8B-B14F-4D97-AF65-F5344CB8AC3E}">
        <p14:creationId xmlns:p14="http://schemas.microsoft.com/office/powerpoint/2010/main" val="1876327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5925882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275943" y="2117044"/>
            <a:ext cx="11302850" cy="3139321"/>
          </a:xfrm>
          <a:prstGeom prst="rect">
            <a:avLst/>
          </a:prstGeom>
          <a:noFill/>
        </p:spPr>
        <p:txBody>
          <a:bodyPr wrap="square" rtlCol="0">
            <a:spAutoFit/>
          </a:bodyPr>
          <a:lstStyle/>
          <a:p>
            <a:r>
              <a:rPr lang="en-US" sz="2200" dirty="0" smtClean="0">
                <a:solidFill>
                  <a:srgbClr val="A92B31"/>
                </a:solidFill>
                <a:latin typeface="Cachet Bold" panose="020F0803030404040204" pitchFamily="34" charset="0"/>
              </a:rPr>
              <a:t>WELCOME TO THE MADISON AREA YMCA LADY GATORS TRAVEL BASKETBALL PROGRAM</a:t>
            </a:r>
          </a:p>
          <a:p>
            <a:endParaRPr lang="en-US" sz="1600" b="1"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Madison Area YMCA has a rich history of producing talented basketball teams over the past 25 years. For the past 8 years our Lady Gators have continued that same tradition as a competitive travel basketball program that takes </a:t>
            </a:r>
            <a:r>
              <a:rPr lang="en-US" sz="1600" dirty="0">
                <a:solidFill>
                  <a:schemeClr val="bg1"/>
                </a:solidFill>
                <a:latin typeface="Cachet Book" panose="020F0503030404040204" pitchFamily="34" charset="0"/>
              </a:rPr>
              <a:t>pride </a:t>
            </a:r>
            <a:r>
              <a:rPr lang="en-US" sz="1600" dirty="0" smtClean="0">
                <a:solidFill>
                  <a:schemeClr val="bg1"/>
                </a:solidFill>
                <a:latin typeface="Cachet Book" panose="020F0503030404040204" pitchFamily="34" charset="0"/>
              </a:rPr>
              <a:t>in developing players on and off the court through hard-work, dedication, and commitment.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As we enter a new season of travel basketball at the Madison Area YMCA, we are excited to work with our new set of girls to continue the rich tradition that has led to very successful seasons.</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help us to maintain the high level of excellence we have grown to expect from our coaches, our parents, and our players.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look forward to having your family with us this season for exciting Lady Gators basketball!</a:t>
            </a:r>
            <a:endParaRPr lang="en-US" sz="1600" dirty="0">
              <a:solidFill>
                <a:schemeClr val="bg1"/>
              </a:solidFill>
            </a:endParaRPr>
          </a:p>
        </p:txBody>
      </p:sp>
    </p:spTree>
    <p:extLst>
      <p:ext uri="{BB962C8B-B14F-4D97-AF65-F5344CB8AC3E}">
        <p14:creationId xmlns:p14="http://schemas.microsoft.com/office/powerpoint/2010/main" val="1847779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83422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03116" y="1920063"/>
            <a:ext cx="10856068" cy="4431983"/>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OUR PHILOSOPHY</a:t>
            </a:r>
          </a:p>
          <a:p>
            <a:endParaRPr lang="en-US"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mission of our coaches is to provide the best possible overall basketball experience and training environment for the players in our program. With a strong emphasis on skills, we help players understand the strategic side of the game. This enables them to be comfortable on the court during practices and games. In addition to teaching the game of basketball, the </a:t>
            </a:r>
            <a:r>
              <a:rPr lang="en-US" sz="1600" dirty="0">
                <a:solidFill>
                  <a:schemeClr val="bg1"/>
                </a:solidFill>
                <a:latin typeface="Cachet Book" panose="020F0503030404040204" pitchFamily="34" charset="0"/>
              </a:rPr>
              <a:t>intention, as with all </a:t>
            </a:r>
            <a:r>
              <a:rPr lang="en-US" sz="1600" dirty="0" smtClean="0">
                <a:solidFill>
                  <a:schemeClr val="bg1"/>
                </a:solidFill>
                <a:latin typeface="Cachet Book" panose="020F0503030404040204" pitchFamily="34" charset="0"/>
              </a:rPr>
              <a:t>Madison Area YMCA </a:t>
            </a:r>
            <a:r>
              <a:rPr lang="en-US" sz="1600" dirty="0">
                <a:solidFill>
                  <a:schemeClr val="bg1"/>
                </a:solidFill>
                <a:latin typeface="Cachet Book" panose="020F0503030404040204" pitchFamily="34" charset="0"/>
              </a:rPr>
              <a:t>programs, is to </a:t>
            </a:r>
            <a:r>
              <a:rPr lang="en-US" sz="1600" dirty="0" smtClean="0">
                <a:solidFill>
                  <a:schemeClr val="bg1"/>
                </a:solidFill>
                <a:latin typeface="Cachet Book" panose="020F0503030404040204" pitchFamily="34" charset="0"/>
              </a:rPr>
              <a:t>build a strong culture of togetherness that encourages the players to reach their goals as a team.</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Central to our mission is a focus on the four Core Values of the YMCA:</a:t>
            </a:r>
          </a:p>
          <a:p>
            <a:endParaRPr lang="en-US" dirty="0" smtClean="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Honesty</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Caring</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Respect</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Responsibility</a:t>
            </a:r>
          </a:p>
          <a:p>
            <a:pPr marL="285750" indent="-285750">
              <a:buFont typeface="Wingdings" panose="05000000000000000000" pitchFamily="2" charset="2"/>
              <a:buChar char="q"/>
            </a:pPr>
            <a:endParaRPr lang="en-US" sz="1600" dirty="0" smtClean="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a:t>
            </a:r>
            <a:r>
              <a:rPr lang="en-US" sz="1600" dirty="0">
                <a:solidFill>
                  <a:schemeClr val="bg1"/>
                </a:solidFill>
                <a:latin typeface="Cachet Book" panose="020F0503030404040204" pitchFamily="34" charset="0"/>
              </a:rPr>
              <a:t>believe that </a:t>
            </a:r>
            <a:r>
              <a:rPr lang="en-US" sz="1600" dirty="0" smtClean="0">
                <a:solidFill>
                  <a:schemeClr val="bg1"/>
                </a:solidFill>
                <a:latin typeface="Cachet Book" panose="020F0503030404040204" pitchFamily="34" charset="0"/>
              </a:rPr>
              <a:t>the Y’s </a:t>
            </a:r>
            <a:r>
              <a:rPr lang="en-US" sz="1600" dirty="0">
                <a:solidFill>
                  <a:schemeClr val="bg1"/>
                </a:solidFill>
                <a:latin typeface="Cachet Book" panose="020F0503030404040204" pitchFamily="34" charset="0"/>
              </a:rPr>
              <a:t>Core </a:t>
            </a:r>
            <a:r>
              <a:rPr lang="en-US" sz="1600" dirty="0" smtClean="0">
                <a:solidFill>
                  <a:schemeClr val="bg1"/>
                </a:solidFill>
                <a:latin typeface="Cachet Book" panose="020F0503030404040204" pitchFamily="34" charset="0"/>
              </a:rPr>
              <a:t>Values are integral to the development of our youth and set the Madison Area YMCA </a:t>
            </a:r>
            <a:r>
              <a:rPr lang="en-US" sz="1600" dirty="0">
                <a:solidFill>
                  <a:schemeClr val="bg1"/>
                </a:solidFill>
                <a:latin typeface="Cachet Book" panose="020F0503030404040204" pitchFamily="34" charset="0"/>
              </a:rPr>
              <a:t>apart from typical recreation/club </a:t>
            </a:r>
            <a:r>
              <a:rPr lang="en-US" sz="1600" dirty="0" smtClean="0">
                <a:solidFill>
                  <a:schemeClr val="bg1"/>
                </a:solidFill>
                <a:latin typeface="Cachet Book" panose="020F0503030404040204" pitchFamily="34" charset="0"/>
              </a:rPr>
              <a:t>programs.</a:t>
            </a:r>
          </a:p>
        </p:txBody>
      </p:sp>
    </p:spTree>
    <p:extLst>
      <p:ext uri="{BB962C8B-B14F-4D97-AF65-F5344CB8AC3E}">
        <p14:creationId xmlns:p14="http://schemas.microsoft.com/office/powerpoint/2010/main" val="285529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7452366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80935" y="2102237"/>
            <a:ext cx="5270978" cy="461665"/>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TEAMS</a:t>
            </a:r>
          </a:p>
        </p:txBody>
      </p:sp>
      <p:sp>
        <p:nvSpPr>
          <p:cNvPr id="6" name="TextBox 5"/>
          <p:cNvSpPr txBox="1"/>
          <p:nvPr/>
        </p:nvSpPr>
        <p:spPr>
          <a:xfrm>
            <a:off x="472322" y="2550107"/>
            <a:ext cx="5227496" cy="1077218"/>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dirty="0" smtClean="0">
                <a:latin typeface="Cachet Bold" panose="020F0803030404040204" pitchFamily="34" charset="0"/>
              </a:rPr>
              <a:t>Madison Area YMCA Lady Gators U10</a:t>
            </a:r>
          </a:p>
          <a:p>
            <a:r>
              <a:rPr lang="en-US" sz="1600" dirty="0" smtClean="0">
                <a:latin typeface="Cachet Bold" panose="020F0803030404040204" pitchFamily="34" charset="0"/>
              </a:rPr>
              <a:t>Birth Year: Birthdate on or after September 1, 2011</a:t>
            </a:r>
          </a:p>
          <a:p>
            <a:r>
              <a:rPr lang="en-US" sz="1600" dirty="0" smtClean="0">
                <a:latin typeface="Cachet Book" panose="020F0503030404040204" pitchFamily="34" charset="0"/>
              </a:rPr>
              <a:t>Head Coach: Tyler </a:t>
            </a:r>
            <a:r>
              <a:rPr lang="en-US" sz="1600" dirty="0" err="1" smtClean="0">
                <a:latin typeface="Cachet Book" panose="020F0503030404040204" pitchFamily="34" charset="0"/>
              </a:rPr>
              <a:t>Lani</a:t>
            </a:r>
            <a:endParaRPr lang="en-US" sz="1600" dirty="0" smtClean="0">
              <a:latin typeface="Cachet Book" panose="020F0503030404040204" pitchFamily="34" charset="0"/>
            </a:endParaRPr>
          </a:p>
          <a:p>
            <a:r>
              <a:rPr lang="en-US" sz="1600" dirty="0" smtClean="0">
                <a:latin typeface="Cachet Book" panose="020F0503030404040204" pitchFamily="34" charset="0"/>
              </a:rPr>
              <a:t>Director: Shaun Hawkins</a:t>
            </a:r>
          </a:p>
        </p:txBody>
      </p:sp>
      <p:sp>
        <p:nvSpPr>
          <p:cNvPr id="7" name="TextBox 6"/>
          <p:cNvSpPr txBox="1"/>
          <p:nvPr/>
        </p:nvSpPr>
        <p:spPr>
          <a:xfrm>
            <a:off x="472321" y="5114009"/>
            <a:ext cx="5227497" cy="1323439"/>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b="1" dirty="0" smtClean="0">
                <a:latin typeface="Cachet Bold" panose="020F0803030404040204" pitchFamily="34" charset="0"/>
              </a:rPr>
              <a:t>Madison Area YMCA Lady Gators U14 </a:t>
            </a:r>
          </a:p>
          <a:p>
            <a:r>
              <a:rPr lang="en-US" sz="1600" b="1" dirty="0" smtClean="0">
                <a:latin typeface="Cachet Bold" panose="020F0803030404040204" pitchFamily="34" charset="0"/>
              </a:rPr>
              <a:t>Birth Year: </a:t>
            </a:r>
            <a:r>
              <a:rPr lang="en-US" sz="1600" dirty="0">
                <a:latin typeface="Cachet Bold" panose="020F0803030404040204" pitchFamily="34" charset="0"/>
              </a:rPr>
              <a:t>Birthdate on or after September </a:t>
            </a:r>
            <a:r>
              <a:rPr lang="en-US" sz="1600" dirty="0" smtClean="0">
                <a:latin typeface="Cachet Bold" panose="020F0803030404040204" pitchFamily="34" charset="0"/>
              </a:rPr>
              <a:t>1, 2007</a:t>
            </a:r>
          </a:p>
          <a:p>
            <a:r>
              <a:rPr lang="en-US" sz="1600" dirty="0" smtClean="0">
                <a:latin typeface="Cachet Book" panose="020F0503030404040204" pitchFamily="34" charset="0"/>
              </a:rPr>
              <a:t>Head Coach: Aaron Goodwin</a:t>
            </a:r>
          </a:p>
          <a:p>
            <a:r>
              <a:rPr lang="en-US" sz="1600" dirty="0">
                <a:latin typeface="Cachet Book" panose="020F0503030404040204" pitchFamily="34" charset="0"/>
              </a:rPr>
              <a:t>Assistant Coach: </a:t>
            </a:r>
            <a:r>
              <a:rPr lang="en-US" sz="1600" dirty="0" smtClean="0">
                <a:latin typeface="Cachet Book" panose="020F0503030404040204" pitchFamily="34" charset="0"/>
              </a:rPr>
              <a:t>Tyler </a:t>
            </a:r>
            <a:r>
              <a:rPr lang="en-US" sz="1600" dirty="0" err="1" smtClean="0">
                <a:latin typeface="Cachet Book" panose="020F0503030404040204" pitchFamily="34" charset="0"/>
              </a:rPr>
              <a:t>Lani</a:t>
            </a:r>
            <a:endParaRPr lang="en-US" sz="1600" dirty="0">
              <a:latin typeface="Cachet Book" panose="020F0503030404040204" pitchFamily="34" charset="0"/>
            </a:endParaRPr>
          </a:p>
          <a:p>
            <a:r>
              <a:rPr lang="en-US" sz="1600" dirty="0" smtClean="0">
                <a:latin typeface="Cachet Book" panose="020F0503030404040204" pitchFamily="34" charset="0"/>
              </a:rPr>
              <a:t>Director: Shaun Hawkins</a:t>
            </a:r>
          </a:p>
        </p:txBody>
      </p:sp>
      <p:sp>
        <p:nvSpPr>
          <p:cNvPr id="9" name="TextBox 8"/>
          <p:cNvSpPr txBox="1"/>
          <p:nvPr/>
        </p:nvSpPr>
        <p:spPr>
          <a:xfrm>
            <a:off x="6011431" y="2102237"/>
            <a:ext cx="5987993" cy="4647426"/>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WHAT TO EXPECT</a:t>
            </a:r>
            <a:r>
              <a:rPr lang="en-US" sz="1600" dirty="0">
                <a:solidFill>
                  <a:srgbClr val="000000"/>
                </a:solidFill>
                <a:latin typeface="Cachet Book" panose="020F0503030404040204" pitchFamily="34" charset="0"/>
              </a:rPr>
              <a:t> </a:t>
            </a:r>
          </a:p>
          <a:p>
            <a:r>
              <a:rPr lang="en-US" sz="1600" dirty="0">
                <a:solidFill>
                  <a:srgbClr val="000000"/>
                </a:solidFill>
                <a:latin typeface="Cachet Bold" panose="020F0803030404040204" pitchFamily="34" charset="0"/>
              </a:rPr>
              <a:t> </a:t>
            </a:r>
          </a:p>
          <a:p>
            <a:r>
              <a:rPr lang="en-US" sz="1600" b="1" dirty="0" smtClean="0">
                <a:solidFill>
                  <a:srgbClr val="A92B31"/>
                </a:solidFill>
                <a:latin typeface="Cachet Bold" panose="020F0803030404040204" pitchFamily="34" charset="0"/>
              </a:rPr>
              <a:t>FALL </a:t>
            </a:r>
            <a:r>
              <a:rPr lang="en-US" sz="1600" b="1" dirty="0">
                <a:solidFill>
                  <a:srgbClr val="A92B31"/>
                </a:solidFill>
                <a:latin typeface="Cachet Bold" panose="020F0803030404040204" pitchFamily="34" charset="0"/>
              </a:rPr>
              <a:t>SEASON</a:t>
            </a:r>
            <a:r>
              <a:rPr lang="en-US" sz="1600" dirty="0">
                <a:solidFill>
                  <a:srgbClr val="A92B31"/>
                </a:solidFill>
                <a:latin typeface="Cachet Bold" panose="020F0803030404040204" pitchFamily="34" charset="0"/>
              </a:rPr>
              <a:t> </a:t>
            </a:r>
          </a:p>
          <a:p>
            <a:r>
              <a:rPr lang="en-US" sz="1600" dirty="0" smtClean="0">
                <a:solidFill>
                  <a:srgbClr val="000000"/>
                </a:solidFill>
                <a:latin typeface="Cachet Book" panose="020F0503030404040204" pitchFamily="34" charset="0"/>
              </a:rPr>
              <a:t>September  </a:t>
            </a:r>
            <a:r>
              <a:rPr lang="en-US" sz="1600" dirty="0">
                <a:solidFill>
                  <a:srgbClr val="000000"/>
                </a:solidFill>
                <a:latin typeface="Cachet Book" panose="020F0503030404040204" pitchFamily="34" charset="0"/>
              </a:rPr>
              <a:t>- </a:t>
            </a:r>
            <a:r>
              <a:rPr lang="en-US" sz="1600" dirty="0" smtClean="0">
                <a:solidFill>
                  <a:srgbClr val="000000"/>
                </a:solidFill>
                <a:latin typeface="Cachet Book" panose="020F0503030404040204" pitchFamily="34" charset="0"/>
              </a:rPr>
              <a:t>October</a:t>
            </a:r>
            <a:endParaRPr lang="en-US" sz="1600" dirty="0">
              <a:solidFill>
                <a:srgbClr val="000000"/>
              </a:solidFill>
              <a:latin typeface="Cachet Book" panose="020F0503030404040204" pitchFamily="34" charset="0"/>
            </a:endParaRPr>
          </a:p>
          <a:p>
            <a:endParaRPr lang="en-US" sz="1600" b="1" dirty="0">
              <a:solidFill>
                <a:srgbClr val="A92B31"/>
              </a:solidFill>
              <a:latin typeface="Cachet Bold" panose="020F0803030404040204" pitchFamily="34" charset="0"/>
            </a:endParaRPr>
          </a:p>
          <a:p>
            <a:r>
              <a:rPr lang="en-US" sz="1600" b="1" dirty="0" smtClean="0">
                <a:solidFill>
                  <a:srgbClr val="A92B31"/>
                </a:solidFill>
                <a:latin typeface="Cachet Bold" panose="020F0803030404040204" pitchFamily="34" charset="0"/>
              </a:rPr>
              <a:t>WINTER SEASON</a:t>
            </a:r>
            <a:r>
              <a:rPr lang="en-US" sz="1600" dirty="0">
                <a:solidFill>
                  <a:srgbClr val="A92B31"/>
                </a:solidFill>
                <a:latin typeface="Cachet Bold" panose="020F0803030404040204" pitchFamily="34" charset="0"/>
              </a:rPr>
              <a:t> </a:t>
            </a:r>
          </a:p>
          <a:p>
            <a:r>
              <a:rPr lang="en-US" sz="1600" dirty="0" smtClean="0">
                <a:solidFill>
                  <a:srgbClr val="000000"/>
                </a:solidFill>
                <a:latin typeface="Cachet Book" panose="020F0503030404040204" pitchFamily="34" charset="0"/>
              </a:rPr>
              <a:t>November  </a:t>
            </a:r>
            <a:r>
              <a:rPr lang="en-US" sz="1600" dirty="0">
                <a:solidFill>
                  <a:srgbClr val="000000"/>
                </a:solidFill>
                <a:latin typeface="Cachet Book" panose="020F0503030404040204" pitchFamily="34" charset="0"/>
              </a:rPr>
              <a:t>- </a:t>
            </a:r>
            <a:r>
              <a:rPr lang="en-US" sz="1600" dirty="0" smtClean="0">
                <a:solidFill>
                  <a:srgbClr val="000000"/>
                </a:solidFill>
                <a:latin typeface="Cachet Book" panose="020F0503030404040204" pitchFamily="34" charset="0"/>
              </a:rPr>
              <a:t>February</a:t>
            </a:r>
            <a:endParaRPr lang="en-US" sz="1600" dirty="0">
              <a:solidFill>
                <a:srgbClr val="000000"/>
              </a:solidFill>
              <a:latin typeface="Cachet Book" panose="020F0503030404040204" pitchFamily="34" charset="0"/>
            </a:endParaRPr>
          </a:p>
          <a:p>
            <a:endParaRPr lang="en-US" sz="1600" dirty="0" smtClean="0">
              <a:solidFill>
                <a:srgbClr val="000000"/>
              </a:solidFill>
              <a:latin typeface="Cachet Book" panose="020F0503030404040204" pitchFamily="34" charset="0"/>
            </a:endParaRPr>
          </a:p>
          <a:p>
            <a:r>
              <a:rPr lang="en-US" sz="1600" b="1" dirty="0" smtClean="0">
                <a:solidFill>
                  <a:srgbClr val="A92B31"/>
                </a:solidFill>
                <a:latin typeface="Cachet Bold" panose="020F0803030404040204" pitchFamily="34" charset="0"/>
              </a:rPr>
              <a:t>SPRING </a:t>
            </a:r>
            <a:r>
              <a:rPr lang="en-US" sz="1600" b="1" dirty="0">
                <a:solidFill>
                  <a:srgbClr val="A92B31"/>
                </a:solidFill>
                <a:latin typeface="Cachet Bold" panose="020F0803030404040204" pitchFamily="34" charset="0"/>
              </a:rPr>
              <a:t>SEASON</a:t>
            </a:r>
            <a:r>
              <a:rPr lang="en-US" sz="1600" dirty="0">
                <a:solidFill>
                  <a:srgbClr val="A92B31"/>
                </a:solidFill>
                <a:latin typeface="Cachet Bold" panose="020F0803030404040204" pitchFamily="34" charset="0"/>
              </a:rPr>
              <a:t> </a:t>
            </a:r>
            <a:r>
              <a:rPr lang="en-US" sz="1600" dirty="0" smtClean="0">
                <a:solidFill>
                  <a:srgbClr val="A92B31"/>
                </a:solidFill>
                <a:latin typeface="Cachet Bold" panose="020F0803030404040204" pitchFamily="34" charset="0"/>
              </a:rPr>
              <a:t>				</a:t>
            </a:r>
            <a:r>
              <a:rPr lang="en-US" sz="1600" b="1" dirty="0" smtClean="0">
                <a:solidFill>
                  <a:srgbClr val="A92B31"/>
                </a:solidFill>
                <a:latin typeface="Cachet Bold" panose="020F0803030404040204" pitchFamily="34" charset="0"/>
              </a:rPr>
              <a:t>SUMMER CLINICS</a:t>
            </a:r>
            <a:endParaRPr lang="en-US" sz="1600" dirty="0">
              <a:solidFill>
                <a:srgbClr val="000000"/>
              </a:solidFill>
              <a:latin typeface="Cachet Book" panose="020F0503030404040204" pitchFamily="34" charset="0"/>
            </a:endParaRPr>
          </a:p>
          <a:p>
            <a:r>
              <a:rPr lang="en-US" sz="1600" dirty="0">
                <a:solidFill>
                  <a:srgbClr val="000000"/>
                </a:solidFill>
                <a:latin typeface="Cachet Book" panose="020F0503030404040204" pitchFamily="34" charset="0"/>
              </a:rPr>
              <a:t>March </a:t>
            </a:r>
            <a:r>
              <a:rPr lang="en-US" sz="1600" dirty="0" smtClean="0">
                <a:solidFill>
                  <a:srgbClr val="000000"/>
                </a:solidFill>
                <a:latin typeface="Cachet Book" panose="020F0503030404040204" pitchFamily="34" charset="0"/>
              </a:rPr>
              <a:t>– June					Mid-August</a:t>
            </a:r>
            <a:endParaRPr lang="en-US" sz="1600" dirty="0">
              <a:solidFill>
                <a:srgbClr val="000000"/>
              </a:solidFill>
              <a:latin typeface="Cachet Book" panose="020F0503030404040204" pitchFamily="34" charset="0"/>
            </a:endParaRPr>
          </a:p>
          <a:p>
            <a:endParaRPr lang="en-US" sz="1600" dirty="0" smtClean="0">
              <a:solidFill>
                <a:srgbClr val="000000"/>
              </a:solidFill>
              <a:latin typeface="Cachet Book" panose="020F0503030404040204" pitchFamily="34" charset="0"/>
            </a:endParaRPr>
          </a:p>
          <a:p>
            <a:r>
              <a:rPr lang="en-US" sz="1600" dirty="0" smtClean="0">
                <a:solidFill>
                  <a:srgbClr val="000000"/>
                </a:solidFill>
                <a:latin typeface="Cachet Book" panose="020F0503030404040204" pitchFamily="34" charset="0"/>
              </a:rPr>
              <a:t>U10 &amp; U12 Lady </a:t>
            </a:r>
            <a:r>
              <a:rPr lang="en-US" sz="1600" dirty="0">
                <a:solidFill>
                  <a:srgbClr val="000000"/>
                </a:solidFill>
                <a:latin typeface="Cachet Book" panose="020F0503030404040204" pitchFamily="34" charset="0"/>
              </a:rPr>
              <a:t>Gators practice </a:t>
            </a:r>
            <a:r>
              <a:rPr lang="en-US" sz="1600" dirty="0" smtClean="0">
                <a:solidFill>
                  <a:srgbClr val="000000"/>
                </a:solidFill>
                <a:latin typeface="Cachet Book" panose="020F0503030404040204" pitchFamily="34" charset="0"/>
              </a:rPr>
              <a:t>two times </a:t>
            </a:r>
            <a:r>
              <a:rPr lang="en-US" sz="1600" dirty="0">
                <a:solidFill>
                  <a:srgbClr val="000000"/>
                </a:solidFill>
                <a:latin typeface="Cachet Book" panose="020F0503030404040204" pitchFamily="34" charset="0"/>
              </a:rPr>
              <a:t>per week at the Madison Area YMCA </a:t>
            </a:r>
            <a:r>
              <a:rPr lang="en-US" sz="1600" dirty="0" smtClean="0">
                <a:solidFill>
                  <a:srgbClr val="000000"/>
                </a:solidFill>
                <a:latin typeface="Cachet Book" panose="020F0503030404040204" pitchFamily="34" charset="0"/>
              </a:rPr>
              <a:t>Gymnasium (Mondays &amp; Wednesdays </a:t>
            </a:r>
          </a:p>
          <a:p>
            <a:r>
              <a:rPr lang="en-US" sz="1600" dirty="0" smtClean="0">
                <a:solidFill>
                  <a:srgbClr val="000000"/>
                </a:solidFill>
                <a:latin typeface="Cachet Book" panose="020F0503030404040204" pitchFamily="34" charset="0"/>
              </a:rPr>
              <a:t>6-7:30 PM)</a:t>
            </a:r>
          </a:p>
          <a:p>
            <a:endParaRPr lang="en-US" sz="1600" dirty="0">
              <a:solidFill>
                <a:srgbClr val="000000"/>
              </a:solidFill>
              <a:latin typeface="Cachet Book" panose="020F0503030404040204" pitchFamily="34" charset="0"/>
            </a:endParaRPr>
          </a:p>
          <a:p>
            <a:r>
              <a:rPr lang="en-US" sz="1600" dirty="0" smtClean="0">
                <a:solidFill>
                  <a:srgbClr val="000000"/>
                </a:solidFill>
                <a:latin typeface="Cachet Book" panose="020F0503030404040204" pitchFamily="34" charset="0"/>
              </a:rPr>
              <a:t>U14 </a:t>
            </a:r>
            <a:r>
              <a:rPr lang="en-US" sz="1600" dirty="0">
                <a:solidFill>
                  <a:srgbClr val="000000"/>
                </a:solidFill>
                <a:latin typeface="Cachet Book" panose="020F0503030404040204" pitchFamily="34" charset="0"/>
              </a:rPr>
              <a:t>Lady Gators practice two times per week at the Madison Area YMCA </a:t>
            </a:r>
            <a:r>
              <a:rPr lang="en-US" sz="1600" dirty="0" smtClean="0">
                <a:solidFill>
                  <a:srgbClr val="000000"/>
                </a:solidFill>
                <a:latin typeface="Cachet Book" panose="020F0503030404040204" pitchFamily="34" charset="0"/>
              </a:rPr>
              <a:t>Gymnasium </a:t>
            </a:r>
            <a:r>
              <a:rPr lang="en-US" sz="1600" dirty="0">
                <a:solidFill>
                  <a:srgbClr val="000000"/>
                </a:solidFill>
                <a:latin typeface="Cachet Book" panose="020F0503030404040204" pitchFamily="34" charset="0"/>
              </a:rPr>
              <a:t>(</a:t>
            </a:r>
            <a:r>
              <a:rPr lang="en-US" sz="1600" dirty="0" smtClean="0">
                <a:solidFill>
                  <a:srgbClr val="000000"/>
                </a:solidFill>
                <a:latin typeface="Cachet Book" panose="020F0503030404040204" pitchFamily="34" charset="0"/>
              </a:rPr>
              <a:t>Mondays </a:t>
            </a:r>
            <a:r>
              <a:rPr lang="en-US" sz="1600" dirty="0">
                <a:solidFill>
                  <a:srgbClr val="000000"/>
                </a:solidFill>
                <a:latin typeface="Cachet Book" panose="020F0503030404040204" pitchFamily="34" charset="0"/>
              </a:rPr>
              <a:t>&amp; Wednesdays </a:t>
            </a:r>
            <a:r>
              <a:rPr lang="en-US" sz="1600" dirty="0" smtClean="0">
                <a:solidFill>
                  <a:srgbClr val="000000"/>
                </a:solidFill>
                <a:latin typeface="Cachet Book" panose="020F0503030404040204" pitchFamily="34" charset="0"/>
              </a:rPr>
              <a:t>7:30-9 PM)</a:t>
            </a:r>
          </a:p>
          <a:p>
            <a:endParaRPr lang="en-US" sz="1600" dirty="0">
              <a:solidFill>
                <a:srgbClr val="000000"/>
              </a:solidFill>
              <a:latin typeface="Cachet Book" panose="020F0503030404040204" pitchFamily="34" charset="0"/>
            </a:endParaRPr>
          </a:p>
        </p:txBody>
      </p:sp>
      <p:sp>
        <p:nvSpPr>
          <p:cNvPr id="8" name="TextBox 7"/>
          <p:cNvSpPr txBox="1"/>
          <p:nvPr/>
        </p:nvSpPr>
        <p:spPr>
          <a:xfrm>
            <a:off x="472322" y="3885046"/>
            <a:ext cx="5227496" cy="1077218"/>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dirty="0" smtClean="0">
                <a:latin typeface="Cachet Bold" panose="020F0803030404040204" pitchFamily="34" charset="0"/>
              </a:rPr>
              <a:t>Madison Area YMCA Lady Gators U12</a:t>
            </a:r>
          </a:p>
          <a:p>
            <a:r>
              <a:rPr lang="en-US" sz="1600" dirty="0" smtClean="0">
                <a:latin typeface="Cachet Bold" panose="020F0803030404040204" pitchFamily="34" charset="0"/>
              </a:rPr>
              <a:t>Birth Year: Birthdate on or after September 1, 2009</a:t>
            </a:r>
          </a:p>
          <a:p>
            <a:r>
              <a:rPr lang="en-US" sz="1600" dirty="0" smtClean="0">
                <a:latin typeface="Cachet Book" panose="020F0503030404040204" pitchFamily="34" charset="0"/>
              </a:rPr>
              <a:t>Head Coach: Aaron Goodwin</a:t>
            </a:r>
          </a:p>
          <a:p>
            <a:r>
              <a:rPr lang="en-US" sz="1600" dirty="0" smtClean="0">
                <a:latin typeface="Cachet Book" panose="020F0503030404040204" pitchFamily="34" charset="0"/>
              </a:rPr>
              <a:t>Director: Shaun Hawkins</a:t>
            </a:r>
          </a:p>
        </p:txBody>
      </p:sp>
    </p:spTree>
    <p:extLst>
      <p:ext uri="{BB962C8B-B14F-4D97-AF65-F5344CB8AC3E}">
        <p14:creationId xmlns:p14="http://schemas.microsoft.com/office/powerpoint/2010/main" val="2839052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06342577"/>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smtClean="0"/>
                    </a:p>
                    <a:p>
                      <a:pPr algn="ctr"/>
                      <a:endParaRPr lang="en-US" sz="1800" b="1" baseline="0" dirty="0" smtClean="0">
                        <a:solidFill>
                          <a:schemeClr val="bg1"/>
                        </a:solidFill>
                      </a:endParaRPr>
                    </a:p>
                    <a:p>
                      <a:pPr algn="l"/>
                      <a:endParaRPr lang="en-US" sz="1800" b="1" baseline="0" dirty="0" smtClean="0">
                        <a:solidFill>
                          <a:schemeClr val="bg1"/>
                        </a:solidFill>
                      </a:endParaRPr>
                    </a:p>
                    <a:p>
                      <a:pPr algn="ctr"/>
                      <a:endParaRPr lang="en-US" b="1"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32298" y="2032550"/>
            <a:ext cx="10778247" cy="4524315"/>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COMMUNICATION</a:t>
            </a:r>
          </a:p>
          <a:p>
            <a:endParaRPr lang="en-US" sz="1600" b="1"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majority of communication with team families is through </a:t>
            </a:r>
            <a:r>
              <a:rPr lang="en-US" sz="1600" dirty="0" smtClean="0">
                <a:solidFill>
                  <a:srgbClr val="A92B31"/>
                </a:solidFill>
                <a:latin typeface="Cachet Bold" panose="020F0803030404040204" pitchFamily="34" charset="0"/>
              </a:rPr>
              <a:t>TeamSnap</a:t>
            </a:r>
            <a:r>
              <a:rPr lang="en-US" sz="1600" dirty="0" smtClean="0">
                <a:solidFill>
                  <a:schemeClr val="bg1"/>
                </a:solidFill>
                <a:latin typeface="Cachet Book" panose="020F0503030404040204" pitchFamily="34" charset="0"/>
              </a:rPr>
              <a:t> or email. TeamSnap is a user-friendly app which sends and receives text alerts</a:t>
            </a:r>
            <a:r>
              <a:rPr lang="en-US" sz="1600" dirty="0">
                <a:solidFill>
                  <a:schemeClr val="bg1"/>
                </a:solidFill>
                <a:latin typeface="Cachet Book" panose="020F0503030404040204" pitchFamily="34" charset="0"/>
              </a:rPr>
              <a:t> </a:t>
            </a:r>
            <a:r>
              <a:rPr lang="en-US" sz="1600" dirty="0" smtClean="0">
                <a:solidFill>
                  <a:schemeClr val="bg1"/>
                </a:solidFill>
                <a:latin typeface="Cachet Book" panose="020F0503030404040204" pitchFamily="34" charset="0"/>
              </a:rPr>
              <a:t>and emails.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is where all information regarding schedules are posted.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is updated regularly. Please check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daily to see any changes.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It is extremely important that all families mark attendance in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for both practices and games. Knowing the availability of players helps the head coach plan and optimize practices and games because they can take into consideration the number of participants. The games schedule should be posted on TeamSnap prior to the start of the season. This allows our families to have ample time to plan any events accordingly. </a:t>
            </a:r>
            <a:r>
              <a:rPr lang="en-US" sz="1600" dirty="0" smtClean="0">
                <a:solidFill>
                  <a:srgbClr val="A92B31"/>
                </a:solidFill>
                <a:latin typeface="Cachet Bold" panose="020F0803030404040204" pitchFamily="34" charset="0"/>
              </a:rPr>
              <a:t>Availability for games must be marked no later than Wednesday on the week of the game.</a:t>
            </a:r>
            <a:r>
              <a:rPr lang="en-US" sz="1600" dirty="0">
                <a:solidFill>
                  <a:schemeClr val="bg1"/>
                </a:solidFill>
                <a:latin typeface="Cachet Bold" panose="020F0803030404040204" pitchFamily="34" charset="0"/>
              </a:rPr>
              <a:t> </a:t>
            </a:r>
            <a:r>
              <a:rPr lang="en-US" sz="1600" dirty="0" smtClean="0">
                <a:solidFill>
                  <a:schemeClr val="bg1"/>
                </a:solidFill>
                <a:latin typeface="Cachet Book" panose="020F0503030404040204" pitchFamily="34" charset="0"/>
              </a:rPr>
              <a:t>This enables us to make any updates with opponents, referees and our facility team.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contact </a:t>
            </a:r>
            <a:r>
              <a:rPr lang="en-US" sz="1600" dirty="0">
                <a:solidFill>
                  <a:schemeClr val="bg1"/>
                </a:solidFill>
                <a:latin typeface="Cachet Book" panose="020F0503030404040204" pitchFamily="34" charset="0"/>
              </a:rPr>
              <a:t>either Shaun Hawkins at </a:t>
            </a:r>
            <a:r>
              <a:rPr lang="en-US" sz="1600" dirty="0">
                <a:solidFill>
                  <a:schemeClr val="bg1"/>
                </a:solidFill>
                <a:latin typeface="Cachet Book" panose="020F0503030404040204" pitchFamily="34" charset="0"/>
                <a:hlinkClick r:id="rId2"/>
              </a:rPr>
              <a:t>shawkins@madisonymca.org</a:t>
            </a:r>
            <a:r>
              <a:rPr lang="en-US" sz="1600" dirty="0" smtClean="0">
                <a:solidFill>
                  <a:schemeClr val="bg1"/>
                </a:solidFill>
                <a:latin typeface="Cachet Book" panose="020F0503030404040204" pitchFamily="34" charset="0"/>
              </a:rPr>
              <a:t> or Dan Bennett at </a:t>
            </a:r>
            <a:r>
              <a:rPr lang="en-US" sz="1600" dirty="0" smtClean="0">
                <a:solidFill>
                  <a:schemeClr val="bg1"/>
                </a:solidFill>
                <a:latin typeface="Cachet Book" panose="020F0503030404040204" pitchFamily="34" charset="0"/>
                <a:hlinkClick r:id="rId3"/>
              </a:rPr>
              <a:t>dbennett@madisonymca.org</a:t>
            </a:r>
            <a:r>
              <a:rPr lang="en-US" sz="1600" dirty="0" smtClean="0">
                <a:solidFill>
                  <a:schemeClr val="bg1"/>
                </a:solidFill>
                <a:latin typeface="Cachet Book" panose="020F0503030404040204" pitchFamily="34" charset="0"/>
              </a:rPr>
              <a:t> with any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questions or concerns.</a:t>
            </a: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081573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96491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smtClean="0">
                        <a:solidFill>
                          <a:schemeClr val="bg1"/>
                        </a:solidFill>
                      </a:endParaRPr>
                    </a:p>
                    <a:p>
                      <a:endParaRPr lang="en-US" dirty="0" smtClean="0">
                        <a:solidFill>
                          <a:schemeClr val="bg1"/>
                        </a:solidFill>
                      </a:endParaRPr>
                    </a:p>
                    <a:p>
                      <a:endParaRPr lang="en-US" b="1" dirty="0" smtClean="0">
                        <a:solidFill>
                          <a:schemeClr val="bg1"/>
                        </a:solidFill>
                      </a:endParaRPr>
                    </a:p>
                    <a:p>
                      <a:endParaRPr lang="en-US" b="1" dirty="0" smtClean="0">
                        <a:solidFill>
                          <a:schemeClr val="bg1"/>
                        </a:solidFill>
                      </a:endParaRPr>
                    </a:p>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70689" y="1817217"/>
            <a:ext cx="11050621" cy="5139869"/>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CONTACT INFORMATION FOR COACHES</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best </a:t>
            </a:r>
            <a:r>
              <a:rPr lang="en-US" sz="1600" dirty="0" smtClean="0">
                <a:solidFill>
                  <a:schemeClr val="bg1"/>
                </a:solidFill>
                <a:latin typeface="Cachet Book" panose="020F0503030404040204" pitchFamily="34" charset="0"/>
              </a:rPr>
              <a:t>method </a:t>
            </a:r>
            <a:r>
              <a:rPr lang="en-US" sz="1600" dirty="0">
                <a:solidFill>
                  <a:schemeClr val="bg1"/>
                </a:solidFill>
                <a:latin typeface="Cachet Book" panose="020F0503030404040204" pitchFamily="34" charset="0"/>
              </a:rPr>
              <a:t>for parents and players to communicate with the coaches is through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or email. </a:t>
            </a:r>
            <a:r>
              <a:rPr lang="en-US" sz="1600" dirty="0" smtClean="0">
                <a:solidFill>
                  <a:schemeClr val="bg1"/>
                </a:solidFill>
                <a:latin typeface="Cachet Book" panose="020F0503030404040204" pitchFamily="34" charset="0"/>
              </a:rPr>
              <a:t>Please </a:t>
            </a:r>
            <a:r>
              <a:rPr lang="en-US" sz="1600" dirty="0">
                <a:solidFill>
                  <a:schemeClr val="bg1"/>
                </a:solidFill>
                <a:latin typeface="Cachet Book" panose="020F0503030404040204" pitchFamily="34" charset="0"/>
              </a:rPr>
              <a:t>feel free to reach out with any questions or concerns. </a:t>
            </a:r>
            <a:r>
              <a:rPr lang="en-US" sz="1600" dirty="0" smtClean="0">
                <a:solidFill>
                  <a:schemeClr val="bg1"/>
                </a:solidFill>
                <a:latin typeface="Cachet Book" panose="020F0503030404040204" pitchFamily="34" charset="0"/>
              </a:rPr>
              <a:t>Please </a:t>
            </a:r>
            <a:r>
              <a:rPr lang="en-US" sz="1600" dirty="0">
                <a:solidFill>
                  <a:schemeClr val="bg1"/>
                </a:solidFill>
                <a:latin typeface="Cachet Book" panose="020F0503030404040204" pitchFamily="34" charset="0"/>
              </a:rPr>
              <a:t>copy </a:t>
            </a:r>
            <a:r>
              <a:rPr lang="en-US" sz="1600" dirty="0" smtClean="0">
                <a:solidFill>
                  <a:schemeClr val="bg1"/>
                </a:solidFill>
                <a:latin typeface="Cachet Book" panose="020F0503030404040204" pitchFamily="34" charset="0"/>
              </a:rPr>
              <a:t>Shaun Hawkins </a:t>
            </a:r>
            <a:r>
              <a:rPr lang="en-US" sz="1600" dirty="0">
                <a:solidFill>
                  <a:schemeClr val="bg1"/>
                </a:solidFill>
                <a:latin typeface="Cachet Book" panose="020F0503030404040204" pitchFamily="34" charset="0"/>
              </a:rPr>
              <a:t>and/or </a:t>
            </a:r>
            <a:r>
              <a:rPr lang="en-US" sz="1600" dirty="0" smtClean="0">
                <a:solidFill>
                  <a:schemeClr val="bg1"/>
                </a:solidFill>
                <a:latin typeface="Cachet Book" panose="020F0503030404040204" pitchFamily="34" charset="0"/>
              </a:rPr>
              <a:t>Dan Bennett on any emails sent to a head coach. </a:t>
            </a:r>
            <a:r>
              <a:rPr lang="en-US" sz="1600" dirty="0">
                <a:solidFill>
                  <a:schemeClr val="bg1"/>
                </a:solidFill>
                <a:latin typeface="Cachet Book" panose="020F0503030404040204" pitchFamily="34" charset="0"/>
              </a:rPr>
              <a:t>All emails will be answered during that coach’s office hours</a:t>
            </a:r>
            <a:r>
              <a:rPr lang="en-US" sz="1600" dirty="0" smtClean="0">
                <a:solidFill>
                  <a:schemeClr val="bg1"/>
                </a:solidFill>
                <a:latin typeface="Cachet Book" panose="020F0503030404040204" pitchFamily="34" charset="0"/>
              </a:rPr>
              <a:t>.</a:t>
            </a: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send all </a:t>
            </a:r>
            <a:r>
              <a:rPr lang="en-US" sz="1600" dirty="0">
                <a:solidFill>
                  <a:schemeClr val="bg1"/>
                </a:solidFill>
                <a:latin typeface="Cachet Book" panose="020F0503030404040204" pitchFamily="34" charset="0"/>
              </a:rPr>
              <a:t>administrative emails </a:t>
            </a:r>
            <a:r>
              <a:rPr lang="en-US" sz="1600" dirty="0" smtClean="0">
                <a:solidFill>
                  <a:schemeClr val="bg1"/>
                </a:solidFill>
                <a:latin typeface="Cachet Book" panose="020F0503030404040204" pitchFamily="34" charset="0"/>
              </a:rPr>
              <a:t>to Shaun Hawkins at </a:t>
            </a:r>
            <a:r>
              <a:rPr lang="en-US" sz="1600" dirty="0" smtClean="0">
                <a:solidFill>
                  <a:schemeClr val="bg1"/>
                </a:solidFill>
                <a:latin typeface="Cachet Book" panose="020F0503030404040204" pitchFamily="34" charset="0"/>
                <a:hlinkClick r:id="rId2"/>
              </a:rPr>
              <a:t>shawkins@madisonymca.org</a:t>
            </a:r>
            <a:r>
              <a:rPr lang="en-US" sz="1600" dirty="0" smtClean="0">
                <a:solidFill>
                  <a:schemeClr val="bg1"/>
                </a:solidFill>
                <a:latin typeface="Cachet Book" panose="020F0503030404040204" pitchFamily="34" charset="0"/>
              </a:rPr>
              <a:t> and NOT </a:t>
            </a:r>
            <a:r>
              <a:rPr lang="en-US" sz="1600" dirty="0">
                <a:solidFill>
                  <a:schemeClr val="bg1"/>
                </a:solidFill>
                <a:latin typeface="Cachet Book" panose="020F0503030404040204" pitchFamily="34" charset="0"/>
              </a:rPr>
              <a:t>a head coach. If there are any questions or concerns after a game, </a:t>
            </a:r>
            <a:r>
              <a:rPr lang="en-US" sz="1600" dirty="0" smtClean="0">
                <a:solidFill>
                  <a:schemeClr val="bg1"/>
                </a:solidFill>
                <a:latin typeface="Cachet Book" panose="020F0503030404040204" pitchFamily="34" charset="0"/>
              </a:rPr>
              <a:t>please contact Shaun Hawkins </a:t>
            </a:r>
            <a:r>
              <a:rPr lang="en-US" sz="1600" dirty="0">
                <a:solidFill>
                  <a:schemeClr val="bg1"/>
                </a:solidFill>
                <a:latin typeface="Cachet Book" panose="020F0503030404040204" pitchFamily="34" charset="0"/>
              </a:rPr>
              <a:t>24 hours after the game has finished. </a:t>
            </a:r>
          </a:p>
          <a:p>
            <a:endParaRPr lang="en-US" sz="1600" dirty="0">
              <a:latin typeface="Cachet Book" panose="020F050303040404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22890826"/>
              </p:ext>
            </p:extLst>
          </p:nvPr>
        </p:nvGraphicFramePr>
        <p:xfrm>
          <a:off x="1401359" y="3230158"/>
          <a:ext cx="8581292" cy="2621280"/>
        </p:xfrm>
        <a:graphic>
          <a:graphicData uri="http://schemas.openxmlformats.org/drawingml/2006/table">
            <a:tbl>
              <a:tblPr bandRow="1">
                <a:tableStyleId>{5C22544A-7EE6-4342-B048-85BDC9FD1C3A}</a:tableStyleId>
              </a:tblPr>
              <a:tblGrid>
                <a:gridCol w="4939946">
                  <a:extLst>
                    <a:ext uri="{9D8B030D-6E8A-4147-A177-3AD203B41FA5}">
                      <a16:colId xmlns:a16="http://schemas.microsoft.com/office/drawing/2014/main" val="2903756743"/>
                    </a:ext>
                  </a:extLst>
                </a:gridCol>
                <a:gridCol w="3641346">
                  <a:extLst>
                    <a:ext uri="{9D8B030D-6E8A-4147-A177-3AD203B41FA5}">
                      <a16:colId xmlns:a16="http://schemas.microsoft.com/office/drawing/2014/main" val="4073465291"/>
                    </a:ext>
                  </a:extLst>
                </a:gridCol>
              </a:tblGrid>
              <a:tr h="541506">
                <a:tc>
                  <a:txBody>
                    <a:bodyPr/>
                    <a:lstStyle/>
                    <a:p>
                      <a:r>
                        <a:rPr lang="en-US" sz="1600" dirty="0" smtClean="0">
                          <a:solidFill>
                            <a:schemeClr val="bg1"/>
                          </a:solidFill>
                          <a:latin typeface="Cachet Book" panose="020F0503030404040204" pitchFamily="34" charset="0"/>
                        </a:rPr>
                        <a:t>Shaun</a:t>
                      </a:r>
                      <a:r>
                        <a:rPr lang="en-US" sz="1600" baseline="0" dirty="0" smtClean="0">
                          <a:solidFill>
                            <a:schemeClr val="bg1"/>
                          </a:solidFill>
                          <a:latin typeface="Cachet Book" panose="020F0503030404040204" pitchFamily="34" charset="0"/>
                        </a:rPr>
                        <a:t> Hawkins</a:t>
                      </a:r>
                      <a:r>
                        <a:rPr lang="en-US" sz="1600" dirty="0" smtClean="0">
                          <a:solidFill>
                            <a:schemeClr val="bg1"/>
                          </a:solidFill>
                          <a:latin typeface="Cachet Book" panose="020F0503030404040204" pitchFamily="34" charset="0"/>
                        </a:rPr>
                        <a:t>*</a:t>
                      </a:r>
                    </a:p>
                    <a:p>
                      <a:r>
                        <a:rPr lang="en-US" sz="1600" dirty="0" smtClean="0">
                          <a:solidFill>
                            <a:schemeClr val="bg1"/>
                          </a:solidFill>
                          <a:latin typeface="Cachet Book" panose="020F0503030404040204" pitchFamily="34" charset="0"/>
                        </a:rPr>
                        <a:t>Sports Director</a:t>
                      </a:r>
                      <a:endParaRPr lang="en-US" sz="1600" dirty="0">
                        <a:latin typeface="Cachet Book" panose="020F0503030404040204" pitchFamily="34" charset="0"/>
                      </a:endParaRPr>
                    </a:p>
                  </a:txBody>
                  <a:tcPr/>
                </a:tc>
                <a:tc>
                  <a:txBody>
                    <a:bodyPr/>
                    <a:lstStyle/>
                    <a:p>
                      <a:r>
                        <a:rPr lang="en-US" sz="1600" dirty="0" smtClean="0">
                          <a:latin typeface="Cachet Book" panose="020F0503030404040204" pitchFamily="34" charset="0"/>
                          <a:hlinkClick r:id="rId3"/>
                        </a:rPr>
                        <a:t>shawkins@madisonymca.org</a:t>
                      </a:r>
                      <a:endParaRPr lang="en-US" sz="1600" dirty="0" smtClean="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1281812786"/>
                  </a:ext>
                </a:extLst>
              </a:tr>
              <a:tr h="541506">
                <a:tc>
                  <a:txBody>
                    <a:bodyPr/>
                    <a:lstStyle/>
                    <a:p>
                      <a:r>
                        <a:rPr lang="en-US" sz="1600" dirty="0" smtClean="0">
                          <a:solidFill>
                            <a:schemeClr val="bg1"/>
                          </a:solidFill>
                          <a:latin typeface="Cachet Book" panose="020F0503030404040204" pitchFamily="34" charset="0"/>
                        </a:rPr>
                        <a:t>Dan Bennett</a:t>
                      </a:r>
                    </a:p>
                    <a:p>
                      <a:r>
                        <a:rPr lang="en-US" sz="1600" dirty="0" smtClean="0">
                          <a:solidFill>
                            <a:schemeClr val="bg1"/>
                          </a:solidFill>
                          <a:latin typeface="Cachet Book" panose="020F0503030404040204" pitchFamily="34" charset="0"/>
                        </a:rPr>
                        <a:t>Associate Sports Director</a:t>
                      </a:r>
                      <a:endParaRPr lang="en-US" sz="1600" dirty="0">
                        <a:latin typeface="Cachet Book" panose="020F0503030404040204" pitchFamily="34" charset="0"/>
                      </a:endParaRPr>
                    </a:p>
                  </a:txBody>
                  <a:tcPr/>
                </a:tc>
                <a:tc>
                  <a:txBody>
                    <a:bodyPr/>
                    <a:lstStyle/>
                    <a:p>
                      <a:r>
                        <a:rPr lang="en-US" sz="1600" dirty="0" smtClean="0">
                          <a:latin typeface="Cachet Book" panose="020F0503030404040204" pitchFamily="34" charset="0"/>
                          <a:hlinkClick r:id="rId4"/>
                        </a:rPr>
                        <a:t>dbennett@madisonymca.org</a:t>
                      </a:r>
                      <a:endParaRPr lang="en-US" sz="1600" dirty="0" smtClean="0">
                        <a:latin typeface="Cachet Book" panose="020F0503030404040204" pitchFamily="34" charset="0"/>
                      </a:endParaRPr>
                    </a:p>
                  </a:txBody>
                  <a:tcPr/>
                </a:tc>
                <a:extLst>
                  <a:ext uri="{0D108BD9-81ED-4DB2-BD59-A6C34878D82A}">
                    <a16:rowId xmlns:a16="http://schemas.microsoft.com/office/drawing/2014/main" val="2605100881"/>
                  </a:ext>
                </a:extLst>
              </a:tr>
              <a:tr h="541506">
                <a:tc>
                  <a:txBody>
                    <a:bodyPr/>
                    <a:lstStyle/>
                    <a:p>
                      <a:r>
                        <a:rPr lang="en-US" sz="1600" dirty="0" smtClean="0">
                          <a:solidFill>
                            <a:schemeClr val="bg1"/>
                          </a:solidFill>
                          <a:latin typeface="Cachet Book" panose="020F0503030404040204" pitchFamily="34" charset="0"/>
                        </a:rPr>
                        <a:t>Aaron</a:t>
                      </a:r>
                      <a:r>
                        <a:rPr lang="en-US" sz="1600" baseline="0" dirty="0" smtClean="0">
                          <a:solidFill>
                            <a:schemeClr val="bg1"/>
                          </a:solidFill>
                          <a:latin typeface="Cachet Book" panose="020F0503030404040204" pitchFamily="34" charset="0"/>
                        </a:rPr>
                        <a:t> Goodwin</a:t>
                      </a:r>
                      <a:endParaRPr lang="en-US" sz="1600" dirty="0" smtClean="0">
                        <a:solidFill>
                          <a:schemeClr val="bg1"/>
                        </a:solidFill>
                        <a:latin typeface="Cachet Book" panose="020F0503030404040204" pitchFamily="34" charset="0"/>
                      </a:endParaRPr>
                    </a:p>
                    <a:p>
                      <a:r>
                        <a:rPr lang="en-US" sz="1600" baseline="0" dirty="0" smtClean="0">
                          <a:solidFill>
                            <a:schemeClr val="bg1"/>
                          </a:solidFill>
                          <a:latin typeface="Cachet Book" panose="020F0503030404040204" pitchFamily="34" charset="0"/>
                        </a:rPr>
                        <a:t>U12 &amp; U14 Head Coach</a:t>
                      </a:r>
                      <a:endParaRPr lang="en-US" sz="1600" dirty="0">
                        <a:latin typeface="Cachet Book" panose="020F0503030404040204" pitchFamily="34" charset="0"/>
                      </a:endParaRPr>
                    </a:p>
                  </a:txBody>
                  <a:tcPr/>
                </a:tc>
                <a:tc>
                  <a:txBody>
                    <a:bodyPr/>
                    <a:lstStyle/>
                    <a:p>
                      <a:r>
                        <a:rPr lang="en-US" sz="1600" u="sng" dirty="0" smtClean="0">
                          <a:solidFill>
                            <a:schemeClr val="accent1">
                              <a:lumMod val="50000"/>
                            </a:schemeClr>
                          </a:solidFill>
                          <a:latin typeface="Cachet Book" panose="020F0503030404040204" pitchFamily="34" charset="0"/>
                        </a:rPr>
                        <a:t>agoodwin@madisonymca.org</a:t>
                      </a:r>
                    </a:p>
                    <a:p>
                      <a:endParaRPr lang="en-US" sz="1600" u="sng" dirty="0" smtClean="0">
                        <a:solidFill>
                          <a:schemeClr val="accent1">
                            <a:lumMod val="50000"/>
                          </a:schemeClr>
                        </a:solidFill>
                        <a:latin typeface="Cachet Book" panose="020F0503030404040204" pitchFamily="34" charset="0"/>
                      </a:endParaRPr>
                    </a:p>
                  </a:txBody>
                  <a:tcPr/>
                </a:tc>
                <a:extLst>
                  <a:ext uri="{0D108BD9-81ED-4DB2-BD59-A6C34878D82A}">
                    <a16:rowId xmlns:a16="http://schemas.microsoft.com/office/drawing/2014/main" val="1665751333"/>
                  </a:ext>
                </a:extLst>
              </a:tr>
              <a:tr h="826508">
                <a:tc>
                  <a:txBody>
                    <a:bodyPr/>
                    <a:lstStyle/>
                    <a:p>
                      <a:r>
                        <a:rPr lang="en-US" sz="1600" dirty="0" smtClean="0">
                          <a:solidFill>
                            <a:schemeClr val="bg1"/>
                          </a:solidFill>
                          <a:latin typeface="Cachet Book" panose="020F0503030404040204" pitchFamily="34" charset="0"/>
                        </a:rPr>
                        <a:t>Tyler</a:t>
                      </a:r>
                      <a:r>
                        <a:rPr lang="en-US" sz="1600" baseline="0" dirty="0" smtClean="0">
                          <a:solidFill>
                            <a:schemeClr val="bg1"/>
                          </a:solidFill>
                          <a:latin typeface="Cachet Book" panose="020F0503030404040204" pitchFamily="34" charset="0"/>
                        </a:rPr>
                        <a:t> </a:t>
                      </a:r>
                      <a:r>
                        <a:rPr lang="en-US" sz="1600" baseline="0" dirty="0" err="1" smtClean="0">
                          <a:solidFill>
                            <a:schemeClr val="bg1"/>
                          </a:solidFill>
                          <a:latin typeface="Cachet Book" panose="020F0503030404040204" pitchFamily="34" charset="0"/>
                        </a:rPr>
                        <a:t>Lani</a:t>
                      </a:r>
                      <a:r>
                        <a:rPr lang="en-US" sz="1600" baseline="0" dirty="0" smtClean="0">
                          <a:solidFill>
                            <a:schemeClr val="bg1"/>
                          </a:solidFill>
                          <a:latin typeface="Cachet Book" panose="020F0503030404040204" pitchFamily="34" charset="0"/>
                        </a:rPr>
                        <a:t> </a:t>
                      </a:r>
                    </a:p>
                    <a:p>
                      <a:r>
                        <a:rPr lang="en-US" sz="1600" baseline="0" dirty="0" smtClean="0">
                          <a:solidFill>
                            <a:schemeClr val="bg1"/>
                          </a:solidFill>
                          <a:latin typeface="Cachet Book" panose="020F0503030404040204" pitchFamily="34" charset="0"/>
                        </a:rPr>
                        <a:t>U10 Head Coach; U14 Assistant Coach</a:t>
                      </a:r>
                      <a:endParaRPr lang="en-US" sz="1600" dirty="0" smtClean="0">
                        <a:latin typeface="Cachet Book" panose="020F0503030404040204" pitchFamily="34" charset="0"/>
                      </a:endParaRPr>
                    </a:p>
                  </a:txBody>
                  <a:tcPr/>
                </a:tc>
                <a:tc>
                  <a:txBody>
                    <a:bodyPr/>
                    <a:lstStyle/>
                    <a:p>
                      <a:r>
                        <a:rPr lang="en-US" sz="1600" u="sng" dirty="0" smtClean="0">
                          <a:solidFill>
                            <a:schemeClr val="accent1">
                              <a:lumMod val="50000"/>
                            </a:schemeClr>
                          </a:solidFill>
                          <a:latin typeface="Cachet Book" panose="020F0503030404040204" pitchFamily="34" charset="0"/>
                        </a:rPr>
                        <a:t>tlani@madisonymca.org</a:t>
                      </a:r>
                    </a:p>
                    <a:p>
                      <a:endParaRPr lang="en-US" sz="1800" u="sng" dirty="0" smtClean="0">
                        <a:solidFill>
                          <a:schemeClr val="accent1">
                            <a:lumMod val="50000"/>
                          </a:schemeClr>
                        </a:solidFill>
                        <a:latin typeface="Cachet Book" panose="020F0503030404040204" pitchFamily="34" charset="0"/>
                      </a:endParaRPr>
                    </a:p>
                    <a:p>
                      <a:endParaRPr lang="en-US" dirty="0"/>
                    </a:p>
                  </a:txBody>
                  <a:tcPr/>
                </a:tc>
                <a:extLst>
                  <a:ext uri="{0D108BD9-81ED-4DB2-BD59-A6C34878D82A}">
                    <a16:rowId xmlns:a16="http://schemas.microsoft.com/office/drawing/2014/main" val="409268321"/>
                  </a:ext>
                </a:extLst>
              </a:tr>
            </a:tbl>
          </a:graphicData>
        </a:graphic>
      </p:graphicFrame>
    </p:spTree>
    <p:extLst>
      <p:ext uri="{BB962C8B-B14F-4D97-AF65-F5344CB8AC3E}">
        <p14:creationId xmlns:p14="http://schemas.microsoft.com/office/powerpoint/2010/main" val="1650136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8091685"/>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b="1" baseline="0" dirty="0" smtClean="0">
                        <a:solidFill>
                          <a:schemeClr val="bg1"/>
                        </a:solidFill>
                      </a:endParaRPr>
                    </a:p>
                    <a:p>
                      <a:pPr algn="l"/>
                      <a:endParaRPr lang="en-US" b="0" dirty="0" smtClean="0">
                        <a:solidFill>
                          <a:schemeClr val="bg1"/>
                        </a:solidFill>
                      </a:endParaRPr>
                    </a:p>
                    <a:p>
                      <a:pPr algn="ctr"/>
                      <a:endParaRPr lang="en-US" b="1"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35021" y="5648579"/>
            <a:ext cx="5136019" cy="830997"/>
          </a:xfrm>
          <a:prstGeom prst="rect">
            <a:avLst/>
          </a:prstGeom>
          <a:noFill/>
        </p:spPr>
        <p:txBody>
          <a:bodyPr wrap="square" rtlCol="0">
            <a:spAutoFit/>
          </a:bodyPr>
          <a:lstStyle/>
          <a:p>
            <a:r>
              <a:rPr lang="en-US" sz="1600" b="1" dirty="0" smtClean="0">
                <a:solidFill>
                  <a:srgbClr val="A92B31"/>
                </a:solidFill>
                <a:latin typeface="Cachet Book" panose="020F0503030404040204" pitchFamily="34" charset="0"/>
              </a:rPr>
              <a:t>PRACTICE CHECKLIST</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Water Bottle</a:t>
            </a:r>
          </a:p>
        </p:txBody>
      </p:sp>
      <p:sp>
        <p:nvSpPr>
          <p:cNvPr id="6" name="TextBox 5"/>
          <p:cNvSpPr txBox="1"/>
          <p:nvPr/>
        </p:nvSpPr>
        <p:spPr>
          <a:xfrm>
            <a:off x="5523614" y="5648579"/>
            <a:ext cx="6708370" cy="1354217"/>
          </a:xfrm>
          <a:prstGeom prst="rect">
            <a:avLst/>
          </a:prstGeom>
          <a:noFill/>
        </p:spPr>
        <p:txBody>
          <a:bodyPr wrap="square" rtlCol="0">
            <a:spAutoFit/>
          </a:bodyPr>
          <a:lstStyle/>
          <a:p>
            <a:r>
              <a:rPr lang="en-US" sz="1600" b="1" dirty="0" smtClean="0">
                <a:solidFill>
                  <a:srgbClr val="A92B31"/>
                </a:solidFill>
                <a:latin typeface="Cachet Book" panose="020F0503030404040204" pitchFamily="34" charset="0"/>
              </a:rPr>
              <a:t>GAME DAY CHECKLIST</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Uniform</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a:t>
            </a:r>
          </a:p>
          <a:p>
            <a:pPr marL="285750" indent="-285750" algn="ctr">
              <a:buFont typeface="Wingdings" panose="05000000000000000000" pitchFamily="2" charset="2"/>
              <a:buChar char="q"/>
            </a:pPr>
            <a:endParaRPr lang="en-US" b="1" dirty="0">
              <a:solidFill>
                <a:schemeClr val="bg1"/>
              </a:solidFill>
            </a:endParaRPr>
          </a:p>
        </p:txBody>
      </p:sp>
      <p:sp>
        <p:nvSpPr>
          <p:cNvPr id="7" name="TextBox 6"/>
          <p:cNvSpPr txBox="1"/>
          <p:nvPr/>
        </p:nvSpPr>
        <p:spPr>
          <a:xfrm>
            <a:off x="535021" y="1955260"/>
            <a:ext cx="11167353" cy="3662541"/>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PRACTICE AND GAME PROCEDURES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All Madison Area YMCA </a:t>
            </a:r>
            <a:r>
              <a:rPr lang="en-US" sz="1600" dirty="0" smtClean="0">
                <a:solidFill>
                  <a:schemeClr val="bg1"/>
                </a:solidFill>
                <a:latin typeface="Cachet Book" panose="020F0503030404040204" pitchFamily="34" charset="0"/>
              </a:rPr>
              <a:t>Lady Gators </a:t>
            </a:r>
            <a:r>
              <a:rPr lang="en-US" sz="1600" dirty="0">
                <a:solidFill>
                  <a:schemeClr val="bg1"/>
                </a:solidFill>
                <a:latin typeface="Cachet Book" panose="020F0503030404040204" pitchFamily="34" charset="0"/>
              </a:rPr>
              <a:t>players are expected to attend all scheduled practices. </a:t>
            </a:r>
            <a:r>
              <a:rPr lang="en-US" sz="1600" dirty="0" smtClean="0">
                <a:solidFill>
                  <a:schemeClr val="bg1"/>
                </a:solidFill>
                <a:latin typeface="Cachet Book" panose="020F0503030404040204" pitchFamily="34" charset="0"/>
              </a:rPr>
              <a:t>Practices begin </a:t>
            </a:r>
            <a:r>
              <a:rPr lang="en-US" sz="1600" dirty="0">
                <a:solidFill>
                  <a:schemeClr val="bg1"/>
                </a:solidFill>
                <a:latin typeface="Cachet Book" panose="020F0503030404040204" pitchFamily="34" charset="0"/>
              </a:rPr>
              <a:t>promptly at the scheduled start </a:t>
            </a:r>
            <a:r>
              <a:rPr lang="en-US" sz="1600" dirty="0" smtClean="0">
                <a:solidFill>
                  <a:schemeClr val="bg1"/>
                </a:solidFill>
                <a:latin typeface="Cachet Book" panose="020F0503030404040204" pitchFamily="34" charset="0"/>
              </a:rPr>
              <a:t>time </a:t>
            </a:r>
            <a:r>
              <a:rPr lang="en-US" sz="1600" dirty="0">
                <a:solidFill>
                  <a:schemeClr val="bg1"/>
                </a:solidFill>
                <a:latin typeface="Cachet Book" panose="020F0503030404040204" pitchFamily="34" charset="0"/>
              </a:rPr>
              <a:t>and all players are expected to be on time and ready to go. Players should </a:t>
            </a:r>
            <a:r>
              <a:rPr lang="en-US" sz="1600" dirty="0" smtClean="0">
                <a:solidFill>
                  <a:schemeClr val="bg1"/>
                </a:solidFill>
                <a:latin typeface="Cachet Book" panose="020F0503030404040204" pitchFamily="34" charset="0"/>
              </a:rPr>
              <a:t>arrive </a:t>
            </a:r>
            <a:r>
              <a:rPr lang="en-US" sz="1600" dirty="0">
                <a:solidFill>
                  <a:schemeClr val="bg1"/>
                </a:solidFill>
                <a:latin typeface="Cachet Book" panose="020F0503030404040204" pitchFamily="34" charset="0"/>
              </a:rPr>
              <a:t>at practice </a:t>
            </a:r>
            <a:r>
              <a:rPr lang="en-US" sz="1600" dirty="0" smtClean="0">
                <a:solidFill>
                  <a:schemeClr val="bg1"/>
                </a:solidFill>
                <a:latin typeface="Cachet Book" panose="020F0503030404040204" pitchFamily="34" charset="0"/>
              </a:rPr>
              <a:t>5-10 </a:t>
            </a:r>
            <a:r>
              <a:rPr lang="en-US" sz="1600" dirty="0">
                <a:solidFill>
                  <a:schemeClr val="bg1"/>
                </a:solidFill>
                <a:latin typeface="Cachet Book" panose="020F0503030404040204" pitchFamily="34" charset="0"/>
              </a:rPr>
              <a:t>minutes prior to the scheduled start time. </a:t>
            </a:r>
            <a:r>
              <a:rPr lang="en-US" sz="1600" dirty="0" smtClean="0">
                <a:solidFill>
                  <a:schemeClr val="bg1"/>
                </a:solidFill>
                <a:latin typeface="Cachet Book" panose="020F0503030404040204" pitchFamily="34" charset="0"/>
              </a:rPr>
              <a:t>Consistent with Madison </a:t>
            </a:r>
            <a:r>
              <a:rPr lang="en-US" sz="1600" dirty="0">
                <a:solidFill>
                  <a:schemeClr val="bg1"/>
                </a:solidFill>
                <a:latin typeface="Cachet Book" panose="020F0503030404040204" pitchFamily="34" charset="0"/>
              </a:rPr>
              <a:t>Area YMCA </a:t>
            </a:r>
            <a:r>
              <a:rPr lang="en-US" sz="1600" dirty="0" smtClean="0">
                <a:solidFill>
                  <a:schemeClr val="bg1"/>
                </a:solidFill>
                <a:latin typeface="Cachet Book" panose="020F0503030404040204" pitchFamily="34" charset="0"/>
              </a:rPr>
              <a:t>Family Center </a:t>
            </a:r>
            <a:r>
              <a:rPr lang="en-US" sz="1600" dirty="0">
                <a:solidFill>
                  <a:schemeClr val="bg1"/>
                </a:solidFill>
                <a:latin typeface="Cachet Book" panose="020F0503030404040204" pitchFamily="34" charset="0"/>
              </a:rPr>
              <a:t>policies, all children </a:t>
            </a:r>
            <a:r>
              <a:rPr lang="en-US" sz="1600" dirty="0" smtClean="0">
                <a:solidFill>
                  <a:schemeClr val="bg1"/>
                </a:solidFill>
                <a:latin typeface="Cachet Book" panose="020F0503030404040204" pitchFamily="34" charset="0"/>
              </a:rPr>
              <a:t>ages </a:t>
            </a:r>
            <a:r>
              <a:rPr lang="en-US" sz="1600" dirty="0">
                <a:solidFill>
                  <a:schemeClr val="bg1"/>
                </a:solidFill>
                <a:latin typeface="Cachet Book" panose="020F0503030404040204" pitchFamily="34" charset="0"/>
              </a:rPr>
              <a:t>11 years and younger must be physically dropped </a:t>
            </a:r>
            <a:r>
              <a:rPr lang="en-US" sz="1600" dirty="0" smtClean="0">
                <a:solidFill>
                  <a:schemeClr val="bg1"/>
                </a:solidFill>
                <a:latin typeface="Cachet Book" panose="020F0503030404040204" pitchFamily="34" charset="0"/>
              </a:rPr>
              <a:t>off with their respective coach. The </a:t>
            </a:r>
            <a:r>
              <a:rPr lang="en-US" sz="1600" dirty="0">
                <a:solidFill>
                  <a:schemeClr val="bg1"/>
                </a:solidFill>
                <a:latin typeface="Cachet Book" panose="020F0503030404040204" pitchFamily="34" charset="0"/>
              </a:rPr>
              <a:t>coach must be able to see the parent or guardian that the player </a:t>
            </a:r>
            <a:r>
              <a:rPr lang="en-US" sz="1600" dirty="0" smtClean="0">
                <a:solidFill>
                  <a:schemeClr val="bg1"/>
                </a:solidFill>
                <a:latin typeface="Cachet Book" panose="020F0503030404040204" pitchFamily="34" charset="0"/>
              </a:rPr>
              <a:t>arrives with; parking </a:t>
            </a:r>
            <a:r>
              <a:rPr lang="en-US" sz="1600" dirty="0">
                <a:solidFill>
                  <a:schemeClr val="bg1"/>
                </a:solidFill>
                <a:latin typeface="Cachet Book" panose="020F0503030404040204" pitchFamily="34" charset="0"/>
              </a:rPr>
              <a:t>the car and watching your child walk </a:t>
            </a:r>
            <a:r>
              <a:rPr lang="en-US" sz="1600" dirty="0" smtClean="0">
                <a:solidFill>
                  <a:schemeClr val="bg1"/>
                </a:solidFill>
                <a:latin typeface="Cachet Book" panose="020F0503030404040204" pitchFamily="34" charset="0"/>
              </a:rPr>
              <a:t>inside the building is NOT acceptable. Consistent with the policy at all Madison Area YMCA sports classes, </a:t>
            </a:r>
            <a:r>
              <a:rPr lang="en-US" sz="1600" dirty="0">
                <a:solidFill>
                  <a:schemeClr val="bg1"/>
                </a:solidFill>
                <a:latin typeface="Cachet Book" panose="020F0503030404040204" pitchFamily="34" charset="0"/>
              </a:rPr>
              <a:t>spectators are not permitted at practice.</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Players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required to arrive at a scheduled game at least </a:t>
            </a:r>
            <a:r>
              <a:rPr lang="en-US" sz="1600" dirty="0" smtClean="0">
                <a:solidFill>
                  <a:schemeClr val="bg1"/>
                </a:solidFill>
                <a:latin typeface="Cachet Book" panose="020F0503030404040204" pitchFamily="34" charset="0"/>
              </a:rPr>
              <a:t>20 </a:t>
            </a:r>
            <a:r>
              <a:rPr lang="en-US" sz="1600" dirty="0">
                <a:solidFill>
                  <a:schemeClr val="bg1"/>
                </a:solidFill>
                <a:latin typeface="Cachet Book" panose="020F0503030404040204" pitchFamily="34" charset="0"/>
              </a:rPr>
              <a:t>minutes prior to the scheduled kick off time. This allows for </a:t>
            </a:r>
            <a:r>
              <a:rPr lang="en-US" sz="1600" dirty="0" smtClean="0">
                <a:solidFill>
                  <a:schemeClr val="bg1"/>
                </a:solidFill>
                <a:latin typeface="Cachet Book" panose="020F0503030404040204" pitchFamily="34" charset="0"/>
              </a:rPr>
              <a:t>ample time </a:t>
            </a:r>
            <a:r>
              <a:rPr lang="en-US" sz="1600" dirty="0">
                <a:solidFill>
                  <a:schemeClr val="bg1"/>
                </a:solidFill>
                <a:latin typeface="Cachet Book" panose="020F0503030404040204" pitchFamily="34" charset="0"/>
              </a:rPr>
              <a:t>for a thorough warm up before </a:t>
            </a:r>
            <a:r>
              <a:rPr lang="en-US" sz="1600" dirty="0" smtClean="0">
                <a:solidFill>
                  <a:schemeClr val="bg1"/>
                </a:solidFill>
                <a:latin typeface="Cachet Book" panose="020F0503030404040204" pitchFamily="34" charset="0"/>
              </a:rPr>
              <a:t>game participation. Remember, </a:t>
            </a:r>
            <a:r>
              <a:rPr lang="en-US" sz="1600" dirty="0" smtClean="0">
                <a:solidFill>
                  <a:srgbClr val="A92B31"/>
                </a:solidFill>
                <a:latin typeface="Cachet Bold" panose="020F0803030404040204" pitchFamily="34" charset="0"/>
              </a:rPr>
              <a:t>all </a:t>
            </a:r>
            <a:r>
              <a:rPr lang="en-US" sz="1600" dirty="0">
                <a:solidFill>
                  <a:srgbClr val="A92B31"/>
                </a:solidFill>
                <a:latin typeface="Cachet Bold" panose="020F0803030404040204" pitchFamily="34" charset="0"/>
              </a:rPr>
              <a:t>children </a:t>
            </a:r>
            <a:r>
              <a:rPr lang="en-US" sz="1600" dirty="0" smtClean="0">
                <a:solidFill>
                  <a:srgbClr val="A92B31"/>
                </a:solidFill>
                <a:latin typeface="Cachet Bold" panose="020F0803030404040204" pitchFamily="34" charset="0"/>
              </a:rPr>
              <a:t>ages </a:t>
            </a:r>
            <a:r>
              <a:rPr lang="en-US" sz="1600" dirty="0">
                <a:solidFill>
                  <a:srgbClr val="A92B31"/>
                </a:solidFill>
                <a:latin typeface="Cachet Bold" panose="020F0803030404040204" pitchFamily="34" charset="0"/>
              </a:rPr>
              <a:t>11 years and younger must be physically dropped off with their respective coach</a:t>
            </a:r>
            <a:r>
              <a:rPr lang="en-US" sz="1600" dirty="0" smtClean="0">
                <a:solidFill>
                  <a:srgbClr val="A92B31"/>
                </a:solidFill>
                <a:latin typeface="Cachet Bold" panose="020F0803030404040204" pitchFamily="34" charset="0"/>
              </a:rPr>
              <a:t>.</a:t>
            </a:r>
          </a:p>
          <a:p>
            <a:endParaRPr lang="en-US" sz="1600" dirty="0">
              <a:solidFill>
                <a:srgbClr val="A92B31"/>
              </a:solidFill>
              <a:latin typeface="Cachet Bold" panose="020F0803030404040204" pitchFamily="34" charset="0"/>
            </a:endParaRPr>
          </a:p>
          <a:p>
            <a:r>
              <a:rPr lang="en-US" sz="1600" dirty="0" smtClean="0">
                <a:solidFill>
                  <a:srgbClr val="A92B31"/>
                </a:solidFill>
                <a:latin typeface="Cachet Bold" panose="020F0803030404040204" pitchFamily="34" charset="0"/>
              </a:rPr>
              <a:t>All families must have an adult volunteer assist for one game and/or our end of season tournament this season.</a:t>
            </a:r>
            <a:endParaRPr lang="en-US" sz="1600" dirty="0">
              <a:solidFill>
                <a:srgbClr val="A92B31"/>
              </a:solidFill>
              <a:latin typeface="Cachet Bold" panose="020F0803030404040204" pitchFamily="34" charset="0"/>
            </a:endParaRPr>
          </a:p>
        </p:txBody>
      </p:sp>
    </p:spTree>
    <p:extLst>
      <p:ext uri="{BB962C8B-B14F-4D97-AF65-F5344CB8AC3E}">
        <p14:creationId xmlns:p14="http://schemas.microsoft.com/office/powerpoint/2010/main" val="2832777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2934171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smtClean="0">
                        <a:solidFill>
                          <a:schemeClr val="bg1"/>
                        </a:solidFill>
                      </a:endParaRPr>
                    </a:p>
                    <a:p>
                      <a:pPr algn="l"/>
                      <a:endParaRPr lang="en-US" sz="1800" b="0" baseline="0" dirty="0" smtClean="0">
                        <a:solidFill>
                          <a:schemeClr val="bg1"/>
                        </a:solidFill>
                      </a:endParaRPr>
                    </a:p>
                    <a:p>
                      <a:pPr algn="ctr"/>
                      <a:endParaRPr lang="en-US" sz="1800" b="0" baseline="0" dirty="0" smtClean="0">
                        <a:solidFill>
                          <a:schemeClr val="bg1"/>
                        </a:solidFill>
                      </a:endParaRPr>
                    </a:p>
                    <a:p>
                      <a:pPr algn="l"/>
                      <a:endParaRPr lang="en-US" sz="1800" b="0" baseline="0" dirty="0" smtClean="0">
                        <a:solidFill>
                          <a:schemeClr val="bg1"/>
                        </a:solidFill>
                      </a:endParaRPr>
                    </a:p>
                    <a:p>
                      <a:pPr algn="l"/>
                      <a:endParaRPr lang="en-US" sz="1800" b="0" baseline="0" dirty="0" smtClean="0">
                        <a:solidFill>
                          <a:schemeClr val="bg1"/>
                        </a:solidFill>
                      </a:endParaRPr>
                    </a:p>
                    <a:p>
                      <a:pPr algn="l"/>
                      <a:endParaRPr lang="en-US" sz="1800" b="0" baseline="0" dirty="0" smtClean="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99954403"/>
              </p:ext>
            </p:extLst>
          </p:nvPr>
        </p:nvGraphicFramePr>
        <p:xfrm>
          <a:off x="113621" y="5156349"/>
          <a:ext cx="11259566" cy="1477110"/>
        </p:xfrm>
        <a:graphic>
          <a:graphicData uri="http://schemas.openxmlformats.org/drawingml/2006/table">
            <a:tbl>
              <a:tblPr firstRow="1" bandRow="1">
                <a:tableStyleId>{5C22544A-7EE6-4342-B048-85BDC9FD1C3A}</a:tableStyleId>
              </a:tblPr>
              <a:tblGrid>
                <a:gridCol w="4377217">
                  <a:extLst>
                    <a:ext uri="{9D8B030D-6E8A-4147-A177-3AD203B41FA5}">
                      <a16:colId xmlns:a16="http://schemas.microsoft.com/office/drawing/2014/main" val="2024876060"/>
                    </a:ext>
                  </a:extLst>
                </a:gridCol>
                <a:gridCol w="2294116">
                  <a:extLst>
                    <a:ext uri="{9D8B030D-6E8A-4147-A177-3AD203B41FA5}">
                      <a16:colId xmlns:a16="http://schemas.microsoft.com/office/drawing/2014/main" val="103008233"/>
                    </a:ext>
                  </a:extLst>
                </a:gridCol>
                <a:gridCol w="2294117">
                  <a:extLst>
                    <a:ext uri="{9D8B030D-6E8A-4147-A177-3AD203B41FA5}">
                      <a16:colId xmlns:a16="http://schemas.microsoft.com/office/drawing/2014/main" val="769267149"/>
                    </a:ext>
                  </a:extLst>
                </a:gridCol>
                <a:gridCol w="2294116">
                  <a:extLst>
                    <a:ext uri="{9D8B030D-6E8A-4147-A177-3AD203B41FA5}">
                      <a16:colId xmlns:a16="http://schemas.microsoft.com/office/drawing/2014/main" val="3207413628"/>
                    </a:ext>
                  </a:extLst>
                </a:gridCol>
              </a:tblGrid>
              <a:tr h="519424">
                <a:tc>
                  <a:txBody>
                    <a:bodyPr/>
                    <a:lstStyle/>
                    <a:p>
                      <a:pPr algn="ctr"/>
                      <a:r>
                        <a:rPr lang="en-US" sz="1400" dirty="0" smtClean="0">
                          <a:latin typeface="Cachet Book" panose="020F0503030404040204" pitchFamily="34" charset="0"/>
                        </a:rPr>
                        <a:t>AGE GROUP </a:t>
                      </a:r>
                      <a:endParaRPr lang="en-US" sz="1400" dirty="0">
                        <a:latin typeface="Cachet Book" panose="020F0503030404040204" pitchFamily="34" charset="0"/>
                      </a:endParaRPr>
                    </a:p>
                  </a:txBody>
                  <a:tcPr>
                    <a:solidFill>
                      <a:srgbClr val="F1592B"/>
                    </a:solidFill>
                  </a:tcPr>
                </a:tc>
                <a:tc>
                  <a:txBody>
                    <a:bodyPr/>
                    <a:lstStyle/>
                    <a:p>
                      <a:pPr algn="ctr"/>
                      <a:r>
                        <a:rPr lang="en-US" sz="1400" dirty="0" smtClean="0">
                          <a:latin typeface="Cachet Book" panose="020F0503030404040204" pitchFamily="34" charset="0"/>
                        </a:rPr>
                        <a:t>TUITION</a:t>
                      </a:r>
                      <a:r>
                        <a:rPr lang="en-US" sz="1400" baseline="0" dirty="0" smtClean="0">
                          <a:latin typeface="Cachet Book" panose="020F0503030404040204" pitchFamily="34" charset="0"/>
                        </a:rPr>
                        <a:t> FEE </a:t>
                      </a:r>
                    </a:p>
                    <a:p>
                      <a:pPr algn="ctr"/>
                      <a:r>
                        <a:rPr lang="en-US" sz="1400" baseline="0" dirty="0" smtClean="0">
                          <a:latin typeface="Cachet Book" panose="020F0503030404040204" pitchFamily="34" charset="0"/>
                        </a:rPr>
                        <a:t>Fall Season</a:t>
                      </a:r>
                      <a:endParaRPr lang="en-US" sz="1400" dirty="0">
                        <a:latin typeface="Cachet Book" panose="020F0503030404040204" pitchFamily="34" charset="0"/>
                      </a:endParaRPr>
                    </a:p>
                  </a:txBody>
                  <a:tcPr>
                    <a:solidFill>
                      <a:srgbClr val="F1592B"/>
                    </a:solidFill>
                  </a:tcPr>
                </a:tc>
                <a:tc>
                  <a:txBody>
                    <a:bodyPr/>
                    <a:lstStyle/>
                    <a:p>
                      <a:pPr algn="ctr"/>
                      <a:r>
                        <a:rPr lang="en-US" sz="1400" dirty="0" smtClean="0">
                          <a:latin typeface="Cachet Book" panose="020F0503030404040204" pitchFamily="34" charset="0"/>
                        </a:rPr>
                        <a:t>TUITION</a:t>
                      </a:r>
                      <a:r>
                        <a:rPr lang="en-US" sz="1400" baseline="0" dirty="0" smtClean="0">
                          <a:latin typeface="Cachet Book" panose="020F0503030404040204" pitchFamily="34" charset="0"/>
                        </a:rPr>
                        <a:t> FEE </a:t>
                      </a:r>
                    </a:p>
                    <a:p>
                      <a:pPr algn="ctr"/>
                      <a:r>
                        <a:rPr lang="en-US" sz="1400" baseline="0" dirty="0" smtClean="0">
                          <a:latin typeface="Cachet Book" panose="020F0503030404040204" pitchFamily="34" charset="0"/>
                        </a:rPr>
                        <a:t>Winter Season</a:t>
                      </a:r>
                      <a:endParaRPr lang="en-US" sz="1400" dirty="0" smtClean="0">
                        <a:latin typeface="Cachet Book" panose="020F0503030404040204" pitchFamily="34" charset="0"/>
                      </a:endParaRPr>
                    </a:p>
                  </a:txBody>
                  <a:tcPr>
                    <a:solidFill>
                      <a:srgbClr val="F1592B"/>
                    </a:solidFill>
                  </a:tcPr>
                </a:tc>
                <a:tc>
                  <a:txBody>
                    <a:bodyPr/>
                    <a:lstStyle/>
                    <a:p>
                      <a:pPr algn="ctr"/>
                      <a:r>
                        <a:rPr lang="en-US" sz="1400" dirty="0" smtClean="0">
                          <a:latin typeface="Cachet Book" panose="020F0503030404040204" pitchFamily="34" charset="0"/>
                        </a:rPr>
                        <a:t>TUITION</a:t>
                      </a:r>
                      <a:r>
                        <a:rPr lang="en-US" sz="1400" baseline="0" dirty="0" smtClean="0">
                          <a:latin typeface="Cachet Book" panose="020F0503030404040204" pitchFamily="34" charset="0"/>
                        </a:rPr>
                        <a:t> FEE </a:t>
                      </a:r>
                    </a:p>
                    <a:p>
                      <a:pPr algn="ctr"/>
                      <a:r>
                        <a:rPr lang="en-US" sz="1400" baseline="0" dirty="0" smtClean="0">
                          <a:latin typeface="Cachet Book" panose="020F0503030404040204" pitchFamily="34" charset="0"/>
                        </a:rPr>
                        <a:t>Spring Season</a:t>
                      </a:r>
                      <a:endParaRPr lang="en-US" sz="1400" dirty="0" smtClean="0">
                        <a:latin typeface="Cachet Book" panose="020F0503030404040204" pitchFamily="34" charset="0"/>
                      </a:endParaRPr>
                    </a:p>
                  </a:txBody>
                  <a:tcPr>
                    <a:solidFill>
                      <a:srgbClr val="F1592B"/>
                    </a:solidFill>
                  </a:tcPr>
                </a:tc>
                <a:extLst>
                  <a:ext uri="{0D108BD9-81ED-4DB2-BD59-A6C34878D82A}">
                    <a16:rowId xmlns:a16="http://schemas.microsoft.com/office/drawing/2014/main" val="2057265459"/>
                  </a:ext>
                </a:extLst>
              </a:tr>
              <a:tr h="259712">
                <a:tc>
                  <a:txBody>
                    <a:bodyPr/>
                    <a:lstStyle/>
                    <a:p>
                      <a:pPr algn="ctr"/>
                      <a:r>
                        <a:rPr lang="en-US" sz="1400" dirty="0" smtClean="0">
                          <a:latin typeface="Cachet Book" panose="020F0503030404040204" pitchFamily="34" charset="0"/>
                        </a:rPr>
                        <a:t>Grades 3</a:t>
                      </a:r>
                      <a:r>
                        <a:rPr lang="en-US" sz="1400" baseline="0" dirty="0" smtClean="0">
                          <a:latin typeface="Cachet Book" panose="020F0503030404040204" pitchFamily="34" charset="0"/>
                        </a:rPr>
                        <a:t> </a:t>
                      </a:r>
                      <a:r>
                        <a:rPr lang="en-US" sz="1400" dirty="0" smtClean="0">
                          <a:latin typeface="Cachet Book" panose="020F0503030404040204" pitchFamily="34" charset="0"/>
                        </a:rPr>
                        <a:t> &amp; 4 U10</a:t>
                      </a:r>
                      <a:endParaRPr lang="en-US" sz="1400" dirty="0">
                        <a:latin typeface="Cachet Book" panose="020F0503030404040204" pitchFamily="34" charset="0"/>
                      </a:endParaRPr>
                    </a:p>
                  </a:txBody>
                  <a:tcPr/>
                </a:tc>
                <a:tc>
                  <a:txBody>
                    <a:bodyPr/>
                    <a:lstStyle/>
                    <a:p>
                      <a:pPr algn="ctr"/>
                      <a:r>
                        <a:rPr lang="en-US" sz="1400" dirty="0" smtClean="0">
                          <a:latin typeface="Cachet Book" panose="020F0503030404040204" pitchFamily="34" charset="0"/>
                        </a:rPr>
                        <a:t>$425</a:t>
                      </a:r>
                      <a:endParaRPr lang="en-US" sz="1400" dirty="0">
                        <a:latin typeface="Cachet Book" panose="020F050303040404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$575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$525</a:t>
                      </a:r>
                    </a:p>
                  </a:txBody>
                  <a:tcPr/>
                </a:tc>
                <a:extLst>
                  <a:ext uri="{0D108BD9-81ED-4DB2-BD59-A6C34878D82A}">
                    <a16:rowId xmlns:a16="http://schemas.microsoft.com/office/drawing/2014/main" val="1486142360"/>
                  </a:ext>
                </a:extLst>
              </a:tr>
              <a:tr h="322836">
                <a:tc>
                  <a:txBody>
                    <a:bodyPr/>
                    <a:lstStyle/>
                    <a:p>
                      <a:pPr algn="ctr"/>
                      <a:r>
                        <a:rPr lang="en-US" sz="1400" dirty="0" smtClean="0">
                          <a:latin typeface="Cachet Book" panose="020F0503030404040204" pitchFamily="34" charset="0"/>
                        </a:rPr>
                        <a:t>Grades 5 &amp; 6 U12</a:t>
                      </a:r>
                      <a:r>
                        <a:rPr lang="en-US" sz="1400" baseline="0" dirty="0" smtClean="0">
                          <a:latin typeface="Cachet Book" panose="020F0503030404040204" pitchFamily="34" charset="0"/>
                        </a:rPr>
                        <a:t> </a:t>
                      </a:r>
                      <a:endParaRPr lang="en-US" sz="1400" dirty="0">
                        <a:latin typeface="Cachet Book" panose="020F0503030404040204" pitchFamily="34" charset="0"/>
                      </a:endParaRPr>
                    </a:p>
                  </a:txBody>
                  <a:tcPr/>
                </a:tc>
                <a:tc>
                  <a:txBody>
                    <a:bodyPr/>
                    <a:lstStyle/>
                    <a:p>
                      <a:pPr algn="ctr"/>
                      <a:r>
                        <a:rPr lang="en-US" sz="1400" dirty="0" smtClean="0">
                          <a:latin typeface="Cachet Book" panose="020F0503030404040204" pitchFamily="34" charset="0"/>
                        </a:rPr>
                        <a:t>$425</a:t>
                      </a:r>
                      <a:endParaRPr lang="en-US" sz="1400" dirty="0">
                        <a:latin typeface="Cachet Book" panose="020F050303040404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$575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$525</a:t>
                      </a:r>
                    </a:p>
                  </a:txBody>
                  <a:tcPr/>
                </a:tc>
                <a:extLst>
                  <a:ext uri="{0D108BD9-81ED-4DB2-BD59-A6C34878D82A}">
                    <a16:rowId xmlns:a16="http://schemas.microsoft.com/office/drawing/2014/main" val="1744873528"/>
                  </a:ext>
                </a:extLst>
              </a:tr>
              <a:tr h="330050">
                <a:tc>
                  <a:txBody>
                    <a:bodyPr/>
                    <a:lstStyle/>
                    <a:p>
                      <a:pPr algn="ctr"/>
                      <a:r>
                        <a:rPr lang="en-US" sz="1400" dirty="0" smtClean="0">
                          <a:latin typeface="Cachet Book" panose="020F0503030404040204" pitchFamily="34" charset="0"/>
                        </a:rPr>
                        <a:t>Grades 7 &amp; 8 U14</a:t>
                      </a:r>
                      <a:endParaRPr lang="en-US" sz="1400" dirty="0">
                        <a:latin typeface="Cachet Book" panose="020F050303040404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$425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$575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$525</a:t>
                      </a:r>
                    </a:p>
                  </a:txBody>
                  <a:tcPr/>
                </a:tc>
                <a:extLst>
                  <a:ext uri="{0D108BD9-81ED-4DB2-BD59-A6C34878D82A}">
                    <a16:rowId xmlns:a16="http://schemas.microsoft.com/office/drawing/2014/main" val="75532008"/>
                  </a:ext>
                </a:extLst>
              </a:tr>
            </a:tbl>
          </a:graphicData>
        </a:graphic>
      </p:graphicFrame>
      <p:sp>
        <p:nvSpPr>
          <p:cNvPr id="5" name="TextBox 4"/>
          <p:cNvSpPr txBox="1"/>
          <p:nvPr/>
        </p:nvSpPr>
        <p:spPr>
          <a:xfrm>
            <a:off x="113621" y="1690062"/>
            <a:ext cx="11032317" cy="3939540"/>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MEMBERSHIP</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400" dirty="0">
                <a:solidFill>
                  <a:schemeClr val="bg1"/>
                </a:solidFill>
                <a:latin typeface="Cachet Book" panose="020F0503030404040204" pitchFamily="34" charset="0"/>
              </a:rPr>
              <a:t>A Madison Area YMCA Youth or Family Membership must be </a:t>
            </a:r>
            <a:r>
              <a:rPr lang="en-US" sz="1400" dirty="0" smtClean="0">
                <a:solidFill>
                  <a:schemeClr val="bg1"/>
                </a:solidFill>
                <a:latin typeface="Cachet Book" panose="020F0503030404040204" pitchFamily="34" charset="0"/>
              </a:rPr>
              <a:t>active </a:t>
            </a:r>
            <a:r>
              <a:rPr lang="en-US" sz="1400" dirty="0">
                <a:solidFill>
                  <a:schemeClr val="bg1"/>
                </a:solidFill>
                <a:latin typeface="Cachet Book" panose="020F0503030404040204" pitchFamily="34" charset="0"/>
              </a:rPr>
              <a:t>in order for the player to be eligible for team participation. </a:t>
            </a:r>
            <a:r>
              <a:rPr lang="en-US" sz="1400" dirty="0" smtClean="0">
                <a:solidFill>
                  <a:schemeClr val="bg1"/>
                </a:solidFill>
                <a:latin typeface="Cachet Book" panose="020F0503030404040204" pitchFamily="34" charset="0"/>
              </a:rPr>
              <a:t>Please contact the Member Services Welcome Center team in person or </a:t>
            </a:r>
            <a:r>
              <a:rPr lang="en-US" sz="1400" dirty="0" smtClean="0">
                <a:solidFill>
                  <a:schemeClr val="bg1"/>
                </a:solidFill>
                <a:latin typeface="Cachet Book" panose="020F0503030404040204" pitchFamily="34" charset="0"/>
                <a:hlinkClick r:id="rId2"/>
              </a:rPr>
              <a:t>membership@madisonymca.org</a:t>
            </a:r>
            <a:r>
              <a:rPr lang="en-US" sz="1400" dirty="0" smtClean="0">
                <a:solidFill>
                  <a:schemeClr val="bg1"/>
                </a:solidFill>
                <a:latin typeface="Cachet Book" panose="020F0503030404040204" pitchFamily="34" charset="0"/>
              </a:rPr>
              <a:t> for assistance with membership questions. </a:t>
            </a:r>
          </a:p>
          <a:p>
            <a:endParaRPr lang="en-US" sz="1400" dirty="0">
              <a:solidFill>
                <a:schemeClr val="bg1"/>
              </a:solidFill>
              <a:latin typeface="Cachet Book" panose="020F0503030404040204" pitchFamily="34" charset="0"/>
            </a:endParaRPr>
          </a:p>
          <a:p>
            <a:r>
              <a:rPr lang="en-US" sz="1400" dirty="0" smtClean="0">
                <a:solidFill>
                  <a:schemeClr val="bg1"/>
                </a:solidFill>
                <a:latin typeface="Cachet Book" panose="020F0503030404040204" pitchFamily="34" charset="0"/>
              </a:rPr>
              <a:t>Team </a:t>
            </a:r>
            <a:r>
              <a:rPr lang="en-US" sz="1400" dirty="0">
                <a:solidFill>
                  <a:schemeClr val="bg1"/>
                </a:solidFill>
                <a:latin typeface="Cachet Book" panose="020F0503030404040204" pitchFamily="34" charset="0"/>
              </a:rPr>
              <a:t>Parents and anyone else bringing players to the Family Center who are not members of the Madison Area YMCA must present a valid government-issued photo ID at each visit to gain access past the Welcome Center in our main lobby. Adults regularly accessing the facility to accompany a player may obtain a special orange Madison Area YMCA ID from the Welcome Center in lieu of having to present a government-issued photo ID at each visit. This card </a:t>
            </a:r>
            <a:r>
              <a:rPr lang="en-US" sz="1400" dirty="0" smtClean="0">
                <a:solidFill>
                  <a:schemeClr val="bg1"/>
                </a:solidFill>
                <a:latin typeface="Cachet Book" panose="020F0503030404040204" pitchFamily="34" charset="0"/>
              </a:rPr>
              <a:t>allows </a:t>
            </a:r>
            <a:r>
              <a:rPr lang="en-US" sz="1400" dirty="0">
                <a:solidFill>
                  <a:schemeClr val="bg1"/>
                </a:solidFill>
                <a:latin typeface="Cachet Book" panose="020F0503030404040204" pitchFamily="34" charset="0"/>
              </a:rPr>
              <a:t>entrance to the facility, but does not include membership privileges. Adults wishing to utilize the Madison Area YMCA’s facility and services may join the Madison Area YMCA as a member to gain full access to all we have to offer.</a:t>
            </a:r>
          </a:p>
          <a:p>
            <a:endParaRPr lang="en-US" sz="1600" dirty="0">
              <a:solidFill>
                <a:schemeClr val="bg1"/>
              </a:solidFill>
              <a:latin typeface="Cachet Book" panose="020F0503030404040204" pitchFamily="34" charset="0"/>
            </a:endParaRPr>
          </a:p>
          <a:p>
            <a:r>
              <a:rPr lang="en-US" sz="2400" dirty="0" smtClean="0">
                <a:solidFill>
                  <a:srgbClr val="A92B31"/>
                </a:solidFill>
                <a:latin typeface="Cachet Bold" panose="020F0803030404040204" pitchFamily="34" charset="0"/>
              </a:rPr>
              <a:t>TUITION FEES</a:t>
            </a:r>
            <a:endParaRPr lang="en-US" sz="1600" dirty="0" smtClean="0">
              <a:solidFill>
                <a:schemeClr val="bg1"/>
              </a:solidFill>
              <a:latin typeface="Cachet Book" panose="020F0503030404040204" pitchFamily="34" charset="0"/>
            </a:endParaRPr>
          </a:p>
          <a:p>
            <a:r>
              <a:rPr lang="en-US" sz="1400" dirty="0" smtClean="0">
                <a:solidFill>
                  <a:schemeClr val="bg1"/>
                </a:solidFill>
                <a:latin typeface="Cachet Book" panose="020F0503030404040204" pitchFamily="34" charset="0"/>
              </a:rPr>
              <a:t>Madison </a:t>
            </a:r>
            <a:r>
              <a:rPr lang="en-US" sz="1400" dirty="0">
                <a:solidFill>
                  <a:schemeClr val="bg1"/>
                </a:solidFill>
                <a:latin typeface="Cachet Book" panose="020F0503030404040204" pitchFamily="34" charset="0"/>
              </a:rPr>
              <a:t>Area YMCA </a:t>
            </a:r>
            <a:r>
              <a:rPr lang="en-US" sz="1400" dirty="0" smtClean="0">
                <a:solidFill>
                  <a:schemeClr val="bg1"/>
                </a:solidFill>
                <a:latin typeface="Cachet Book" panose="020F0503030404040204" pitchFamily="34" charset="0"/>
              </a:rPr>
              <a:t>Gators tuition fees are listed below. Tuition fees </a:t>
            </a:r>
            <a:r>
              <a:rPr lang="en-US" sz="1400" dirty="0">
                <a:solidFill>
                  <a:schemeClr val="bg1"/>
                </a:solidFill>
                <a:latin typeface="Cachet Book" panose="020F0503030404040204" pitchFamily="34" charset="0"/>
              </a:rPr>
              <a:t>cover the cost of uniforms, league registration, referees, </a:t>
            </a:r>
            <a:r>
              <a:rPr lang="en-US" sz="1400" dirty="0" err="1" smtClean="0">
                <a:solidFill>
                  <a:schemeClr val="bg1"/>
                </a:solidFill>
                <a:latin typeface="Cachet Book" panose="020F0503030404040204" pitchFamily="34" charset="0"/>
              </a:rPr>
              <a:t>TeamSnap</a:t>
            </a:r>
            <a:r>
              <a:rPr lang="en-US" sz="1400" dirty="0" smtClean="0">
                <a:solidFill>
                  <a:schemeClr val="bg1"/>
                </a:solidFill>
                <a:latin typeface="Cachet Book" panose="020F0503030404040204" pitchFamily="34" charset="0"/>
              </a:rPr>
              <a:t> </a:t>
            </a:r>
            <a:r>
              <a:rPr lang="en-US" sz="1400" dirty="0">
                <a:solidFill>
                  <a:schemeClr val="bg1"/>
                </a:solidFill>
                <a:latin typeface="Cachet Book" panose="020F0503030404040204" pitchFamily="34" charset="0"/>
              </a:rPr>
              <a:t>account, practice and game schedules. The tuition fee balance is paid in full prior to the start of our first team practice.</a:t>
            </a:r>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400" dirty="0" smtClean="0">
              <a:solidFill>
                <a:srgbClr val="F1592B"/>
              </a:solidFill>
              <a:latin typeface="Cachet Book" panose="020F0503030404040204" pitchFamily="34" charset="0"/>
            </a:endParaRPr>
          </a:p>
        </p:txBody>
      </p:sp>
    </p:spTree>
    <p:extLst>
      <p:ext uri="{BB962C8B-B14F-4D97-AF65-F5344CB8AC3E}">
        <p14:creationId xmlns:p14="http://schemas.microsoft.com/office/powerpoint/2010/main" val="312646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576988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smtClean="0">
                        <a:solidFill>
                          <a:schemeClr val="bg1"/>
                        </a:solidFill>
                      </a:endParaRPr>
                    </a:p>
                    <a:p>
                      <a:pPr algn="l"/>
                      <a:endParaRPr lang="en-US" sz="1800" b="0" baseline="0" dirty="0" smtClean="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1018728" y="1867711"/>
            <a:ext cx="10469638" cy="3416320"/>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INJURIES</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While playing a sport </a:t>
            </a:r>
            <a:r>
              <a:rPr lang="en-US" sz="1600" dirty="0">
                <a:solidFill>
                  <a:schemeClr val="bg1"/>
                </a:solidFill>
                <a:latin typeface="Cachet Book" panose="020F0503030404040204" pitchFamily="34" charset="0"/>
              </a:rPr>
              <a:t>or </a:t>
            </a:r>
            <a:r>
              <a:rPr lang="en-US" sz="1600" dirty="0" smtClean="0">
                <a:solidFill>
                  <a:schemeClr val="bg1"/>
                </a:solidFill>
                <a:latin typeface="Cachet Book" panose="020F0503030404040204" pitchFamily="34" charset="0"/>
              </a:rPr>
              <a:t>a physical </a:t>
            </a:r>
            <a:r>
              <a:rPr lang="en-US" sz="1600" dirty="0">
                <a:solidFill>
                  <a:schemeClr val="bg1"/>
                </a:solidFill>
                <a:latin typeface="Cachet Book" panose="020F0503030404040204" pitchFamily="34" charset="0"/>
              </a:rPr>
              <a:t>activity, </a:t>
            </a:r>
            <a:r>
              <a:rPr lang="en-US" sz="1600" dirty="0" smtClean="0">
                <a:solidFill>
                  <a:schemeClr val="bg1"/>
                </a:solidFill>
                <a:latin typeface="Cachet Book" panose="020F0503030404040204" pitchFamily="34" charset="0"/>
              </a:rPr>
              <a:t>unfortunately injuries can occur</a:t>
            </a:r>
            <a:r>
              <a:rPr lang="en-US" sz="1600" dirty="0">
                <a:solidFill>
                  <a:schemeClr val="bg1"/>
                </a:solidFill>
                <a:latin typeface="Cachet Book" panose="020F0503030404040204" pitchFamily="34" charset="0"/>
              </a:rPr>
              <a:t>. Parents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notified if </a:t>
            </a:r>
            <a:r>
              <a:rPr lang="en-US" sz="1600" dirty="0" smtClean="0">
                <a:solidFill>
                  <a:schemeClr val="bg1"/>
                </a:solidFill>
                <a:latin typeface="Cachet Book" panose="020F0503030404040204" pitchFamily="34" charset="0"/>
              </a:rPr>
              <a:t>any </a:t>
            </a:r>
            <a:r>
              <a:rPr lang="en-US" sz="1600" dirty="0">
                <a:solidFill>
                  <a:schemeClr val="bg1"/>
                </a:solidFill>
                <a:latin typeface="Cachet Book" panose="020F0503030404040204" pitchFamily="34" charset="0"/>
              </a:rPr>
              <a:t>injury needs further parental or medical attention. Injured athletes are </a:t>
            </a:r>
            <a:r>
              <a:rPr lang="en-US" sz="1600" dirty="0" smtClean="0">
                <a:solidFill>
                  <a:schemeClr val="bg1"/>
                </a:solidFill>
                <a:latin typeface="Cachet Book" panose="020F0503030404040204" pitchFamily="34" charset="0"/>
              </a:rPr>
              <a:t>encouraged </a:t>
            </a:r>
            <a:r>
              <a:rPr lang="en-US" sz="1600" dirty="0">
                <a:solidFill>
                  <a:schemeClr val="bg1"/>
                </a:solidFill>
                <a:latin typeface="Cachet Book" panose="020F0503030404040204" pitchFamily="34" charset="0"/>
              </a:rPr>
              <a:t>to attend practice and games </a:t>
            </a:r>
            <a:r>
              <a:rPr lang="en-US" sz="1600" dirty="0" smtClean="0">
                <a:solidFill>
                  <a:schemeClr val="bg1"/>
                </a:solidFill>
                <a:latin typeface="Cachet Book" panose="020F0503030404040204" pitchFamily="34" charset="0"/>
              </a:rPr>
              <a:t>to support their teammates as </a:t>
            </a:r>
            <a:r>
              <a:rPr lang="en-US" sz="1600" dirty="0">
                <a:solidFill>
                  <a:schemeClr val="bg1"/>
                </a:solidFill>
                <a:latin typeface="Cachet Book" panose="020F0503030404040204" pitchFamily="34" charset="0"/>
              </a:rPr>
              <a:t>long as they have been medically </a:t>
            </a:r>
            <a:r>
              <a:rPr lang="en-US" sz="1600" dirty="0" smtClean="0">
                <a:solidFill>
                  <a:schemeClr val="bg1"/>
                </a:solidFill>
                <a:latin typeface="Cachet Book" panose="020F0503030404040204" pitchFamily="34" charset="0"/>
              </a:rPr>
              <a:t>cleared. </a:t>
            </a:r>
            <a:r>
              <a:rPr lang="en-US" sz="1600" dirty="0">
                <a:solidFill>
                  <a:schemeClr val="bg1"/>
                </a:solidFill>
                <a:latin typeface="Cachet Book" panose="020F0503030404040204" pitchFamily="34" charset="0"/>
              </a:rPr>
              <a:t>Players and parents should always inform coaches about any ongoing problems or limitations that may interfere with </a:t>
            </a:r>
            <a:r>
              <a:rPr lang="en-US" sz="1600" dirty="0" smtClean="0">
                <a:solidFill>
                  <a:schemeClr val="bg1"/>
                </a:solidFill>
                <a:latin typeface="Cachet Book" panose="020F0503030404040204" pitchFamily="34" charset="0"/>
              </a:rPr>
              <a:t>the </a:t>
            </a:r>
            <a:r>
              <a:rPr lang="en-US" sz="1600" dirty="0">
                <a:solidFill>
                  <a:schemeClr val="bg1"/>
                </a:solidFill>
                <a:latin typeface="Cachet Book" panose="020F0503030404040204" pitchFamily="34" charset="0"/>
              </a:rPr>
              <a:t>ability to practice. P</a:t>
            </a:r>
            <a:r>
              <a:rPr lang="en-US" sz="1600" dirty="0" smtClean="0">
                <a:solidFill>
                  <a:schemeClr val="bg1"/>
                </a:solidFill>
                <a:latin typeface="Cachet Book" panose="020F0503030404040204" pitchFamily="34" charset="0"/>
              </a:rPr>
              <a:t>layers are never forced to practice if </a:t>
            </a:r>
            <a:r>
              <a:rPr lang="en-US" sz="1600" dirty="0">
                <a:solidFill>
                  <a:schemeClr val="bg1"/>
                </a:solidFill>
                <a:latin typeface="Cachet Book" panose="020F0503030404040204" pitchFamily="34" charset="0"/>
              </a:rPr>
              <a:t>they are experiencing any type of injury that limits their ability to practice or </a:t>
            </a:r>
            <a:r>
              <a:rPr lang="en-US" sz="1600" dirty="0" smtClean="0">
                <a:solidFill>
                  <a:schemeClr val="bg1"/>
                </a:solidFill>
                <a:latin typeface="Cachet Book" panose="020F0503030404040204" pitchFamily="34" charset="0"/>
              </a:rPr>
              <a:t>play </a:t>
            </a:r>
            <a:r>
              <a:rPr lang="en-US" sz="1600" dirty="0">
                <a:solidFill>
                  <a:schemeClr val="bg1"/>
                </a:solidFill>
                <a:latin typeface="Cachet Book" panose="020F0503030404040204" pitchFamily="34" charset="0"/>
              </a:rPr>
              <a:t>in a game. </a:t>
            </a:r>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Concussion </a:t>
            </a:r>
            <a:r>
              <a:rPr lang="en-US" sz="1600" dirty="0">
                <a:solidFill>
                  <a:schemeClr val="bg1"/>
                </a:solidFill>
                <a:latin typeface="Cachet Book" panose="020F0503030404040204" pitchFamily="34" charset="0"/>
              </a:rPr>
              <a:t>protocols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followed if a player experiences any type of head trauma. All coaches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trained to follow </a:t>
            </a:r>
            <a:r>
              <a:rPr lang="en-US" sz="1600" dirty="0" smtClean="0">
                <a:solidFill>
                  <a:schemeClr val="bg1"/>
                </a:solidFill>
                <a:latin typeface="Cachet Book" panose="020F0503030404040204" pitchFamily="34" charset="0"/>
              </a:rPr>
              <a:t>CDC </a:t>
            </a:r>
            <a:r>
              <a:rPr lang="en-US" sz="1600" dirty="0">
                <a:solidFill>
                  <a:schemeClr val="bg1"/>
                </a:solidFill>
                <a:latin typeface="Cachet Book" panose="020F0503030404040204" pitchFamily="34" charset="0"/>
              </a:rPr>
              <a:t>and </a:t>
            </a:r>
            <a:r>
              <a:rPr lang="en-US" sz="1600" dirty="0" smtClean="0">
                <a:solidFill>
                  <a:schemeClr val="bg1"/>
                </a:solidFill>
                <a:latin typeface="Cachet Book" panose="020F0503030404040204" pitchFamily="34" charset="0"/>
              </a:rPr>
              <a:t>U.S.A. Basketball Guidelines. Players are removed from practice or a game immediately if </a:t>
            </a:r>
            <a:r>
              <a:rPr lang="en-US" sz="1600" dirty="0">
                <a:solidFill>
                  <a:schemeClr val="bg1"/>
                </a:solidFill>
                <a:latin typeface="Cachet Book" panose="020F0503030404040204" pitchFamily="34" charset="0"/>
              </a:rPr>
              <a:t>a player is experiencing any concussion symptom, </a:t>
            </a:r>
            <a:r>
              <a:rPr lang="en-US" sz="1600" dirty="0" smtClean="0">
                <a:solidFill>
                  <a:schemeClr val="bg1"/>
                </a:solidFill>
                <a:latin typeface="Cachet Book" panose="020F0503030404040204" pitchFamily="34" charset="0"/>
              </a:rPr>
              <a:t>and parents are </a:t>
            </a:r>
            <a:r>
              <a:rPr lang="en-US" sz="1600" dirty="0">
                <a:solidFill>
                  <a:schemeClr val="bg1"/>
                </a:solidFill>
                <a:latin typeface="Cachet Book" panose="020F0503030404040204" pitchFamily="34" charset="0"/>
              </a:rPr>
              <a:t>notified </a:t>
            </a:r>
            <a:r>
              <a:rPr lang="en-US" sz="1600" dirty="0" smtClean="0">
                <a:solidFill>
                  <a:schemeClr val="bg1"/>
                </a:solidFill>
                <a:latin typeface="Cachet Book" panose="020F0503030404040204" pitchFamily="34" charset="0"/>
              </a:rPr>
              <a:t>and advised </a:t>
            </a:r>
            <a:r>
              <a:rPr lang="en-US" sz="1600" dirty="0">
                <a:solidFill>
                  <a:schemeClr val="bg1"/>
                </a:solidFill>
                <a:latin typeface="Cachet Book" panose="020F0503030404040204" pitchFamily="34" charset="0"/>
              </a:rPr>
              <a:t>to </a:t>
            </a:r>
            <a:r>
              <a:rPr lang="en-US" sz="1600" dirty="0" smtClean="0">
                <a:solidFill>
                  <a:schemeClr val="bg1"/>
                </a:solidFill>
                <a:latin typeface="Cachet Book" panose="020F0503030404040204" pitchFamily="34" charset="0"/>
              </a:rPr>
              <a:t>seek medical attention for their child. </a:t>
            </a:r>
            <a:r>
              <a:rPr lang="en-US" sz="1600" dirty="0">
                <a:solidFill>
                  <a:schemeClr val="bg1"/>
                </a:solidFill>
                <a:latin typeface="Cachet Book" panose="020F0503030404040204" pitchFamily="34" charset="0"/>
              </a:rPr>
              <a:t>Only when </a:t>
            </a:r>
            <a:r>
              <a:rPr lang="en-US" sz="1600" dirty="0" smtClean="0">
                <a:solidFill>
                  <a:schemeClr val="bg1"/>
                </a:solidFill>
                <a:latin typeface="Cachet Book" panose="020F0503030404040204" pitchFamily="34" charset="0"/>
              </a:rPr>
              <a:t>a player has medical clearance </a:t>
            </a:r>
            <a:r>
              <a:rPr lang="en-US" sz="1600" dirty="0">
                <a:solidFill>
                  <a:schemeClr val="bg1"/>
                </a:solidFill>
                <a:latin typeface="Cachet Book" panose="020F0503030404040204" pitchFamily="34" charset="0"/>
              </a:rPr>
              <a:t>to return to </a:t>
            </a:r>
            <a:r>
              <a:rPr lang="en-US" sz="1600" dirty="0" smtClean="0">
                <a:solidFill>
                  <a:schemeClr val="bg1"/>
                </a:solidFill>
                <a:latin typeface="Cachet Book" panose="020F0503030404040204" pitchFamily="34" charset="0"/>
              </a:rPr>
              <a:t>play are they allowed </a:t>
            </a:r>
            <a:r>
              <a:rPr lang="en-US" sz="1600" dirty="0">
                <a:solidFill>
                  <a:schemeClr val="bg1"/>
                </a:solidFill>
                <a:latin typeface="Cachet Book" panose="020F0503030404040204" pitchFamily="34" charset="0"/>
              </a:rPr>
              <a:t>to do so. </a:t>
            </a:r>
          </a:p>
          <a:p>
            <a:endParaRPr lang="en-US" sz="1600" dirty="0">
              <a:latin typeface="Cachet Book" panose="020F0503030404040204" pitchFamily="34" charset="0"/>
            </a:endParaRPr>
          </a:p>
        </p:txBody>
      </p:sp>
    </p:spTree>
    <p:extLst>
      <p:ext uri="{BB962C8B-B14F-4D97-AF65-F5344CB8AC3E}">
        <p14:creationId xmlns:p14="http://schemas.microsoft.com/office/powerpoint/2010/main" val="2276100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
  <TotalTime>11230</TotalTime>
  <Words>1838</Words>
  <Application>Microsoft Office PowerPoint</Application>
  <PresentationFormat>Widescreen</PresentationFormat>
  <Paragraphs>172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Berlin Sans FB</vt:lpstr>
      <vt:lpstr>Cachet Bold</vt:lpstr>
      <vt:lpstr>Cachet Book</vt:lpstr>
      <vt:lpstr>Century Gothic</vt:lpstr>
      <vt:lpstr>Wingdings</vt:lpstr>
      <vt:lpstr>Wingdings 3</vt:lpstr>
      <vt:lpstr>Slice</vt:lpstr>
      <vt:lpstr>Madison Area YMCA  LADY GATORS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Madison Area YMCA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Madison Area YMCA Royals 2022/2023</dc:title>
  <dc:creator>Daniel J. Bennett</dc:creator>
  <cp:lastModifiedBy>Shaun Hawkins</cp:lastModifiedBy>
  <cp:revision>113</cp:revision>
  <dcterms:created xsi:type="dcterms:W3CDTF">2022-06-15T15:04:57Z</dcterms:created>
  <dcterms:modified xsi:type="dcterms:W3CDTF">2022-10-14T21:24:43Z</dcterms:modified>
</cp:coreProperties>
</file>