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68" r:id="rId4"/>
    <p:sldId id="270" r:id="rId5"/>
    <p:sldId id="258" r:id="rId6"/>
    <p:sldId id="261" r:id="rId7"/>
    <p:sldId id="262" r:id="rId8"/>
    <p:sldId id="264" r:id="rId9"/>
    <p:sldId id="265" r:id="rId10"/>
    <p:sldId id="266" r:id="rId11"/>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92B31"/>
    <a:srgbClr val="F159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4" d="100"/>
          <a:sy n="74" d="100"/>
        </p:scale>
        <p:origin x="762" y="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latin typeface="Cachet Bold" panose="020F0803030404040204" pitchFamily="34" charset="0"/>
              </a:defRPr>
            </a:lvl1pPr>
          </a:lstStyle>
          <a:p>
            <a:r>
              <a:rPr lang="en-US" dirty="0"/>
              <a:t>Click to edit Master title style</a:t>
            </a:r>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1DD93BA-0130-4D1E-AF28-E3C704D3FECD}" type="datetimeFigureOut">
              <a:rPr lang="en-US" smtClean="0"/>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763B7A-8497-4FFD-B695-0DEE1BFCE298}" type="slidenum">
              <a:rPr lang="en-US" smtClean="0"/>
              <a:t>‹#›</a:t>
            </a:fld>
            <a:endParaRPr lang="en-US"/>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73793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Date Placeholder 2"/>
          <p:cNvSpPr>
            <a:spLocks noGrp="1"/>
          </p:cNvSpPr>
          <p:nvPr>
            <p:ph type="dt" sz="half" idx="10"/>
          </p:nvPr>
        </p:nvSpPr>
        <p:spPr/>
        <p:txBody>
          <a:bodyPr/>
          <a:lstStyle/>
          <a:p>
            <a:fld id="{71DD93BA-0130-4D1E-AF28-E3C704D3FECD}" type="datetimeFigureOut">
              <a:rPr lang="en-US" smtClean="0"/>
              <a:t>8/12/2026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9763B7A-8497-4FFD-B695-0DEE1BFCE298}" type="slidenum">
              <a:rPr lang="en-US" smtClean="0"/>
              <a:t>‹#›</a:t>
            </a:fld>
            <a:endParaRPr lang="en-US"/>
          </a:p>
        </p:txBody>
      </p:sp>
    </p:spTree>
    <p:extLst>
      <p:ext uri="{BB962C8B-B14F-4D97-AF65-F5344CB8AC3E}">
        <p14:creationId xmlns:p14="http://schemas.microsoft.com/office/powerpoint/2010/main" val="33342173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1DD93BA-0130-4D1E-AF28-E3C704D3FECD}" type="datetimeFigureOut">
              <a:rPr lang="en-US" smtClean="0"/>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763B7A-8497-4FFD-B695-0DEE1BFCE298}" type="slidenum">
              <a:rPr lang="en-US" smtClean="0"/>
              <a:t>‹#›</a:t>
            </a:fld>
            <a:endParaRPr lang="en-US"/>
          </a:p>
        </p:txBody>
      </p:sp>
    </p:spTree>
    <p:extLst>
      <p:ext uri="{BB962C8B-B14F-4D97-AF65-F5344CB8AC3E}">
        <p14:creationId xmlns:p14="http://schemas.microsoft.com/office/powerpoint/2010/main" val="39666933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1DD93BA-0130-4D1E-AF28-E3C704D3FECD}" type="datetimeFigureOut">
              <a:rPr lang="en-US" smtClean="0"/>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763B7A-8497-4FFD-B695-0DEE1BFCE298}" type="slidenum">
              <a:rPr lang="en-US" smtClean="0"/>
              <a:t>‹#›</a:t>
            </a:fld>
            <a:endParaRPr lang="en-US"/>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6692501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1DD93BA-0130-4D1E-AF28-E3C704D3FECD}" type="datetimeFigureOut">
              <a:rPr lang="en-US" smtClean="0"/>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763B7A-8497-4FFD-B695-0DEE1BFCE298}" type="slidenum">
              <a:rPr lang="en-US" smtClean="0"/>
              <a:t>‹#›</a:t>
            </a:fld>
            <a:endParaRPr lang="en-US"/>
          </a:p>
        </p:txBody>
      </p:sp>
    </p:spTree>
    <p:extLst>
      <p:ext uri="{BB962C8B-B14F-4D97-AF65-F5344CB8AC3E}">
        <p14:creationId xmlns:p14="http://schemas.microsoft.com/office/powerpoint/2010/main" val="13597019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1DD93BA-0130-4D1E-AF28-E3C704D3FECD}" type="datetimeFigureOut">
              <a:rPr lang="en-US" smtClean="0"/>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763B7A-8497-4FFD-B695-0DEE1BFCE298}" type="slidenum">
              <a:rPr lang="en-US" smtClean="0"/>
              <a:t>‹#›</a:t>
            </a:fld>
            <a:endParaRPr lang="en-US"/>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311674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1DD93BA-0130-4D1E-AF28-E3C704D3FECD}" type="datetimeFigureOut">
              <a:rPr lang="en-US" smtClean="0"/>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763B7A-8497-4FFD-B695-0DEE1BFCE298}" type="slidenum">
              <a:rPr lang="en-US" smtClean="0"/>
              <a:t>‹#›</a:t>
            </a:fld>
            <a:endParaRPr lang="en-US"/>
          </a:p>
        </p:txBody>
      </p:sp>
    </p:spTree>
    <p:extLst>
      <p:ext uri="{BB962C8B-B14F-4D97-AF65-F5344CB8AC3E}">
        <p14:creationId xmlns:p14="http://schemas.microsoft.com/office/powerpoint/2010/main" val="13540468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1DD93BA-0130-4D1E-AF28-E3C704D3FECD}" type="datetimeFigureOut">
              <a:rPr lang="en-US" smtClean="0"/>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763B7A-8497-4FFD-B695-0DEE1BFCE298}" type="slidenum">
              <a:rPr lang="en-US" smtClean="0"/>
              <a:t>‹#›</a:t>
            </a:fld>
            <a:endParaRPr lang="en-US"/>
          </a:p>
        </p:txBody>
      </p:sp>
    </p:spTree>
    <p:extLst>
      <p:ext uri="{BB962C8B-B14F-4D97-AF65-F5344CB8AC3E}">
        <p14:creationId xmlns:p14="http://schemas.microsoft.com/office/powerpoint/2010/main" val="35439058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1DD93BA-0130-4D1E-AF28-E3C704D3FECD}" type="datetimeFigureOut">
              <a:rPr lang="en-US" smtClean="0"/>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763B7A-8497-4FFD-B695-0DEE1BFCE298}" type="slidenum">
              <a:rPr lang="en-US" smtClean="0"/>
              <a:t>‹#›</a:t>
            </a:fld>
            <a:endParaRPr lang="en-US"/>
          </a:p>
        </p:txBody>
      </p:sp>
    </p:spTree>
    <p:extLst>
      <p:ext uri="{BB962C8B-B14F-4D97-AF65-F5344CB8AC3E}">
        <p14:creationId xmlns:p14="http://schemas.microsoft.com/office/powerpoint/2010/main" val="30422203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1DD93BA-0130-4D1E-AF28-E3C704D3FECD}" type="datetimeFigureOut">
              <a:rPr lang="en-US" smtClean="0"/>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763B7A-8497-4FFD-B695-0DEE1BFCE298}" type="slidenum">
              <a:rPr lang="en-US" smtClean="0"/>
              <a:t>‹#›</a:t>
            </a:fld>
            <a:endParaRPr lang="en-US"/>
          </a:p>
        </p:txBody>
      </p:sp>
    </p:spTree>
    <p:extLst>
      <p:ext uri="{BB962C8B-B14F-4D97-AF65-F5344CB8AC3E}">
        <p14:creationId xmlns:p14="http://schemas.microsoft.com/office/powerpoint/2010/main" val="2066926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1"/>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lvl1pPr>
              <a:defRPr sz="1600">
                <a:solidFill>
                  <a:srgbClr val="A92B31"/>
                </a:solidFill>
                <a:latin typeface="Cachet Bold" panose="020F0803030404040204" pitchFamily="34" charset="0"/>
              </a:defRPr>
            </a:lvl1pPr>
          </a:lstStyle>
          <a:p>
            <a:r>
              <a:rPr lang="en-US" dirty="0"/>
              <a:t>MADISON AREA YMCA</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18612" y="1061301"/>
            <a:ext cx="2197608" cy="591312"/>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84211" y="455129"/>
            <a:ext cx="1584765" cy="1212345"/>
          </a:xfrm>
          <a:prstGeom prst="rect">
            <a:avLst/>
          </a:prstGeom>
        </p:spPr>
      </p:pic>
    </p:spTree>
    <p:extLst>
      <p:ext uri="{BB962C8B-B14F-4D97-AF65-F5344CB8AC3E}">
        <p14:creationId xmlns:p14="http://schemas.microsoft.com/office/powerpoint/2010/main" val="25251049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1DD93BA-0130-4D1E-AF28-E3C704D3FECD}" type="datetimeFigureOut">
              <a:rPr lang="en-US" smtClean="0"/>
              <a:t>8/12/2026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763B7A-8497-4FFD-B695-0DEE1BFCE298}" type="slidenum">
              <a:rPr lang="en-US" smtClean="0"/>
              <a:t>‹#›</a:t>
            </a:fld>
            <a:endParaRPr lang="en-US"/>
          </a:p>
        </p:txBody>
      </p:sp>
    </p:spTree>
    <p:extLst>
      <p:ext uri="{BB962C8B-B14F-4D97-AF65-F5344CB8AC3E}">
        <p14:creationId xmlns:p14="http://schemas.microsoft.com/office/powerpoint/2010/main" val="18469464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1DD93BA-0130-4D1E-AF28-E3C704D3FECD}" type="datetimeFigureOut">
              <a:rPr lang="en-US" smtClean="0"/>
              <a:t>8/12/2026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9763B7A-8497-4FFD-B695-0DEE1BFCE298}" type="slidenum">
              <a:rPr lang="en-US" smtClean="0"/>
              <a:t>‹#›</a:t>
            </a:fld>
            <a:endParaRPr lang="en-US"/>
          </a:p>
        </p:txBody>
      </p:sp>
    </p:spTree>
    <p:extLst>
      <p:ext uri="{BB962C8B-B14F-4D97-AF65-F5344CB8AC3E}">
        <p14:creationId xmlns:p14="http://schemas.microsoft.com/office/powerpoint/2010/main" val="4493273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1DD93BA-0130-4D1E-AF28-E3C704D3FECD}" type="datetimeFigureOut">
              <a:rPr lang="en-US" smtClean="0"/>
              <a:t>8/12/2026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9763B7A-8497-4FFD-B695-0DEE1BFCE298}" type="slidenum">
              <a:rPr lang="en-US" smtClean="0"/>
              <a:t>‹#›</a:t>
            </a:fld>
            <a:endParaRPr lang="en-US"/>
          </a:p>
        </p:txBody>
      </p:sp>
    </p:spTree>
    <p:extLst>
      <p:ext uri="{BB962C8B-B14F-4D97-AF65-F5344CB8AC3E}">
        <p14:creationId xmlns:p14="http://schemas.microsoft.com/office/powerpoint/2010/main" val="39345541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DD93BA-0130-4D1E-AF28-E3C704D3FECD}" type="datetimeFigureOut">
              <a:rPr lang="en-US" smtClean="0"/>
              <a:t>8/12/2026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9763B7A-8497-4FFD-B695-0DEE1BFCE298}" type="slidenum">
              <a:rPr lang="en-US" smtClean="0"/>
              <a:t>‹#›</a:t>
            </a:fld>
            <a:endParaRPr lang="en-US"/>
          </a:p>
        </p:txBody>
      </p:sp>
    </p:spTree>
    <p:extLst>
      <p:ext uri="{BB962C8B-B14F-4D97-AF65-F5344CB8AC3E}">
        <p14:creationId xmlns:p14="http://schemas.microsoft.com/office/powerpoint/2010/main" val="7388549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71DD93BA-0130-4D1E-AF28-E3C704D3FECD}" type="datetimeFigureOut">
              <a:rPr lang="en-US" smtClean="0"/>
              <a:t>8/12/2026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763B7A-8497-4FFD-B695-0DEE1BFCE298}" type="slidenum">
              <a:rPr lang="en-US" smtClean="0"/>
              <a:t>‹#›</a:t>
            </a:fld>
            <a:endParaRPr lang="en-US"/>
          </a:p>
        </p:txBody>
      </p:sp>
    </p:spTree>
    <p:extLst>
      <p:ext uri="{BB962C8B-B14F-4D97-AF65-F5344CB8AC3E}">
        <p14:creationId xmlns:p14="http://schemas.microsoft.com/office/powerpoint/2010/main" val="13677929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71DD93BA-0130-4D1E-AF28-E3C704D3FECD}" type="datetimeFigureOut">
              <a:rPr lang="en-US" smtClean="0"/>
              <a:t>8/12/2026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763B7A-8497-4FFD-B695-0DEE1BFCE298}" type="slidenum">
              <a:rPr lang="en-US" smtClean="0"/>
              <a:t>‹#›</a:t>
            </a:fld>
            <a:endParaRPr lang="en-US"/>
          </a:p>
        </p:txBody>
      </p:sp>
    </p:spTree>
    <p:extLst>
      <p:ext uri="{BB962C8B-B14F-4D97-AF65-F5344CB8AC3E}">
        <p14:creationId xmlns:p14="http://schemas.microsoft.com/office/powerpoint/2010/main" val="3428269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71DD93BA-0130-4D1E-AF28-E3C704D3FECD}" type="datetimeFigureOut">
              <a:rPr lang="en-US" smtClean="0"/>
              <a:t>8/12/2026</a:t>
            </a:fld>
            <a:endParaRPr lang="en-US"/>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39763B7A-8497-4FFD-B695-0DEE1BFCE298}" type="slidenum">
              <a:rPr lang="en-US" smtClean="0"/>
              <a:t>‹#›</a:t>
            </a:fld>
            <a:endParaRPr lang="en-US"/>
          </a:p>
        </p:txBody>
      </p:sp>
    </p:spTree>
    <p:extLst>
      <p:ext uri="{BB962C8B-B14F-4D97-AF65-F5344CB8AC3E}">
        <p14:creationId xmlns:p14="http://schemas.microsoft.com/office/powerpoint/2010/main" val="3848050952"/>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F1592B"/>
            </a:gs>
            <a:gs pos="100000">
              <a:srgbClr val="A92B31"/>
            </a:gs>
          </a:gsLst>
          <a:lin ang="612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06391" y="1596683"/>
            <a:ext cx="8576166" cy="2971801"/>
          </a:xfrm>
        </p:spPr>
        <p:txBody>
          <a:bodyPr/>
          <a:lstStyle/>
          <a:p>
            <a:r>
              <a:rPr lang="en-US" dirty="0"/>
              <a:t>Madison Area YMCA </a:t>
            </a:r>
            <a:br>
              <a:rPr lang="en-US" dirty="0"/>
            </a:br>
            <a:r>
              <a:rPr lang="en-US" dirty="0"/>
              <a:t>Y Winners basketball</a:t>
            </a:r>
            <a:endParaRPr lang="en-US" dirty="0">
              <a:latin typeface="Berlin Sans FB" panose="020E0602020502020306" pitchFamily="34" charset="0"/>
            </a:endParaRPr>
          </a:p>
        </p:txBody>
      </p:sp>
      <p:sp>
        <p:nvSpPr>
          <p:cNvPr id="3" name="Subtitle 2"/>
          <p:cNvSpPr>
            <a:spLocks noGrp="1"/>
          </p:cNvSpPr>
          <p:nvPr>
            <p:ph type="subTitle" idx="1"/>
          </p:nvPr>
        </p:nvSpPr>
        <p:spPr>
          <a:xfrm>
            <a:off x="8064229" y="4910667"/>
            <a:ext cx="3892525" cy="1947333"/>
          </a:xfrm>
        </p:spPr>
        <p:txBody>
          <a:bodyPr>
            <a:normAutofit/>
          </a:bodyPr>
          <a:lstStyle/>
          <a:p>
            <a:pPr algn="ctr"/>
            <a:r>
              <a:rPr lang="en-US" sz="2400">
                <a:latin typeface="Cachet Bold" panose="020F0803030404040204" pitchFamily="34" charset="0"/>
              </a:rPr>
              <a:t>2026/2027</a:t>
            </a:r>
            <a:br>
              <a:rPr lang="en-US" sz="2400" dirty="0">
                <a:latin typeface="Cachet Bold" panose="020F0803030404040204" pitchFamily="34" charset="0"/>
              </a:rPr>
            </a:br>
            <a:r>
              <a:rPr lang="en-US" sz="2400" dirty="0">
                <a:latin typeface="Cachet Bold" panose="020F0803030404040204" pitchFamily="34" charset="0"/>
              </a:rPr>
              <a:t>Handbook</a:t>
            </a:r>
          </a:p>
        </p:txBody>
      </p:sp>
      <p:pic>
        <p:nvPicPr>
          <p:cNvPr id="5" name="Picture 4"/>
          <p:cNvPicPr>
            <a:picLocks noChangeAspect="1"/>
          </p:cNvPicPr>
          <p:nvPr/>
        </p:nvPicPr>
        <p:blipFill>
          <a:blip r:embed="rId2"/>
          <a:stretch>
            <a:fillRect/>
          </a:stretch>
        </p:blipFill>
        <p:spPr>
          <a:xfrm>
            <a:off x="511583" y="455852"/>
            <a:ext cx="2520623" cy="2011680"/>
          </a:xfrm>
          <a:prstGeom prst="rect">
            <a:avLst/>
          </a:prstGeom>
        </p:spPr>
      </p:pic>
    </p:spTree>
    <p:extLst>
      <p:ext uri="{BB962C8B-B14F-4D97-AF65-F5344CB8AC3E}">
        <p14:creationId xmlns:p14="http://schemas.microsoft.com/office/powerpoint/2010/main" val="29047235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497516003"/>
              </p:ext>
            </p:extLst>
          </p:nvPr>
        </p:nvGraphicFramePr>
        <p:xfrm>
          <a:off x="0" y="0"/>
          <a:ext cx="12192000" cy="6858000"/>
        </p:xfrm>
        <a:graphic>
          <a:graphicData uri="http://schemas.openxmlformats.org/drawingml/2006/table">
            <a:tbl>
              <a:tblPr/>
              <a:tblGrid>
                <a:gridCol w="12192000">
                  <a:extLst>
                    <a:ext uri="{9D8B030D-6E8A-4147-A177-3AD203B41FA5}">
                      <a16:colId xmlns:a16="http://schemas.microsoft.com/office/drawing/2014/main" val="485017313"/>
                    </a:ext>
                  </a:extLst>
                </a:gridCol>
              </a:tblGrid>
              <a:tr h="6858000">
                <a:tc>
                  <a:txBody>
                    <a:bodyPr/>
                    <a:lstStyle/>
                    <a:p>
                      <a:endParaRPr lang="en-US" dirty="0"/>
                    </a:p>
                  </a:txBody>
                  <a:tcPr>
                    <a:lnL w="28575" cmpd="sng">
                      <a:solidFill>
                        <a:srgbClr val="FF0000"/>
                      </a:solidFill>
                      <a:prstDash val="solid"/>
                    </a:lnL>
                    <a:lnR w="28575" cmpd="sng">
                      <a:solidFill>
                        <a:srgbClr val="FF0000"/>
                      </a:solidFill>
                      <a:prstDash val="solid"/>
                    </a:lnR>
                    <a:lnT w="28575" cmpd="sng">
                      <a:solidFill>
                        <a:srgbClr val="FF0000"/>
                      </a:solidFill>
                      <a:prstDash val="solid"/>
                    </a:lnT>
                    <a:lnB w="28575" cmpd="sng">
                      <a:solidFill>
                        <a:srgbClr val="FF0000"/>
                      </a:solidFill>
                      <a:prstDash val="solid"/>
                    </a:lnB>
                  </a:tcPr>
                </a:tc>
                <a:extLst>
                  <a:ext uri="{0D108BD9-81ED-4DB2-BD59-A6C34878D82A}">
                    <a16:rowId xmlns:a16="http://schemas.microsoft.com/office/drawing/2014/main" val="3835614209"/>
                  </a:ext>
                </a:extLst>
              </a:tr>
            </a:tbl>
          </a:graphicData>
        </a:graphic>
      </p:graphicFrame>
      <p:sp>
        <p:nvSpPr>
          <p:cNvPr id="5" name="TextBox 4"/>
          <p:cNvSpPr txBox="1"/>
          <p:nvPr/>
        </p:nvSpPr>
        <p:spPr>
          <a:xfrm>
            <a:off x="706876" y="2255662"/>
            <a:ext cx="10778248" cy="5262979"/>
          </a:xfrm>
          <a:prstGeom prst="rect">
            <a:avLst/>
          </a:prstGeom>
          <a:noFill/>
        </p:spPr>
        <p:txBody>
          <a:bodyPr wrap="square" rtlCol="0">
            <a:spAutoFit/>
          </a:bodyPr>
          <a:lstStyle/>
          <a:p>
            <a:r>
              <a:rPr lang="en-US" sz="2400" dirty="0">
                <a:solidFill>
                  <a:srgbClr val="A92B31"/>
                </a:solidFill>
                <a:latin typeface="Cachet Bold" panose="020F0803030404040204" pitchFamily="34" charset="0"/>
              </a:rPr>
              <a:t>FOR ALL RETURNING PLAYERS AND FAMILIES, WELCOME BACK!</a:t>
            </a:r>
          </a:p>
          <a:p>
            <a:r>
              <a:rPr lang="en-US" sz="2400" dirty="0">
                <a:solidFill>
                  <a:srgbClr val="A92B31"/>
                </a:solidFill>
                <a:latin typeface="Cachet Bold" panose="020F0803030404040204" pitchFamily="34" charset="0"/>
              </a:rPr>
              <a:t>TO THE NEXT GENERATION, LETS ENJOY THE JOURNEY!</a:t>
            </a:r>
          </a:p>
          <a:p>
            <a:endParaRPr lang="en-US" sz="1600"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We look forward to working with each player, and their family as a member of the Madison Area Y. We all play a vital role in the success of this program, and if we work together, we will continue to create a positive, supportive and fun environment for our children to excel. </a:t>
            </a:r>
          </a:p>
          <a:p>
            <a:endParaRPr lang="en-US" sz="1600"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Providing a safe place for all players to learn and grow will always be our priority and we are grateful for the opportunity to work with your children.</a:t>
            </a:r>
          </a:p>
          <a:p>
            <a:endParaRPr lang="en-US" sz="1600" dirty="0">
              <a:solidFill>
                <a:schemeClr val="bg1"/>
              </a:solidFill>
              <a:latin typeface="Cachet Book" panose="020F0503030404040204" pitchFamily="34" charset="0"/>
            </a:endParaRPr>
          </a:p>
          <a:p>
            <a:pPr algn="ctr"/>
            <a:endParaRPr lang="en-US" b="1" i="1" dirty="0">
              <a:solidFill>
                <a:schemeClr val="bg1"/>
              </a:solidFill>
            </a:endParaRPr>
          </a:p>
          <a:p>
            <a:pPr algn="ctr"/>
            <a:endParaRPr lang="en-US" b="1" dirty="0">
              <a:solidFill>
                <a:schemeClr val="bg1"/>
              </a:solidFill>
            </a:endParaRPr>
          </a:p>
          <a:p>
            <a:pPr algn="ctr"/>
            <a:endParaRPr lang="en-US" b="1" dirty="0">
              <a:solidFill>
                <a:schemeClr val="bg1"/>
              </a:solidFill>
            </a:endParaRPr>
          </a:p>
          <a:p>
            <a:pPr algn="ctr"/>
            <a:endParaRPr lang="en-US" b="1" dirty="0">
              <a:solidFill>
                <a:schemeClr val="bg1"/>
              </a:solidFill>
            </a:endParaRPr>
          </a:p>
          <a:p>
            <a:pPr algn="ctr"/>
            <a:endParaRPr lang="en-US" b="1" dirty="0">
              <a:solidFill>
                <a:schemeClr val="bg1"/>
              </a:solidFill>
            </a:endParaRPr>
          </a:p>
          <a:p>
            <a:pPr algn="ctr"/>
            <a:endParaRPr lang="en-US" dirty="0">
              <a:solidFill>
                <a:schemeClr val="bg1"/>
              </a:solidFill>
            </a:endParaRPr>
          </a:p>
          <a:p>
            <a:pPr algn="ctr"/>
            <a:endParaRPr lang="en-US" dirty="0">
              <a:solidFill>
                <a:schemeClr val="bg1"/>
              </a:solidFill>
            </a:endParaRPr>
          </a:p>
          <a:p>
            <a:pPr algn="ctr"/>
            <a:endParaRPr lang="en-US" dirty="0">
              <a:solidFill>
                <a:schemeClr val="bg1"/>
              </a:solidFill>
            </a:endParaRPr>
          </a:p>
          <a:p>
            <a:pPr algn="ctr"/>
            <a:endParaRPr lang="en-US" sz="1600" dirty="0">
              <a:solidFill>
                <a:schemeClr val="bg1"/>
              </a:solidFill>
            </a:endParaRPr>
          </a:p>
        </p:txBody>
      </p:sp>
      <p:sp>
        <p:nvSpPr>
          <p:cNvPr id="7" name="Rectangle 6"/>
          <p:cNvSpPr/>
          <p:nvPr/>
        </p:nvSpPr>
        <p:spPr>
          <a:xfrm>
            <a:off x="706876" y="5537675"/>
            <a:ext cx="10778248" cy="863125"/>
          </a:xfrm>
          <a:prstGeom prst="rect">
            <a:avLst/>
          </a:prstGeom>
          <a:gradFill>
            <a:gsLst>
              <a:gs pos="10000">
                <a:srgbClr val="F1592B"/>
              </a:gs>
              <a:gs pos="100000">
                <a:srgbClr val="A92B31"/>
              </a:gs>
            </a:gsLst>
          </a:gradFill>
          <a:ln>
            <a:noFill/>
          </a:ln>
        </p:spPr>
        <p:style>
          <a:lnRef idx="0">
            <a:scrgbClr r="0" g="0" b="0"/>
          </a:lnRef>
          <a:fillRef idx="1002">
            <a:schemeClr val="dk2"/>
          </a:fillRef>
          <a:effectRef idx="0">
            <a:scrgbClr r="0" g="0" b="0"/>
          </a:effectRef>
          <a:fontRef idx="minor">
            <a:schemeClr val="lt1"/>
          </a:fontRef>
        </p:style>
        <p:txBody>
          <a:bodyPr rtlCol="0" anchor="ctr"/>
          <a:lstStyle/>
          <a:p>
            <a:r>
              <a:rPr lang="en-US" dirty="0">
                <a:latin typeface="Cachet Bold" panose="020F0803030404040204" pitchFamily="34" charset="0"/>
              </a:rPr>
              <a:t>						</a:t>
            </a:r>
          </a:p>
          <a:p>
            <a:pPr algn="ctr"/>
            <a:endParaRPr lang="en-US" sz="1400" dirty="0">
              <a:latin typeface="Cachet Book" panose="020F0503030404040204" pitchFamily="34" charset="0"/>
            </a:endParaRPr>
          </a:p>
        </p:txBody>
      </p:sp>
    </p:spTree>
    <p:extLst>
      <p:ext uri="{BB962C8B-B14F-4D97-AF65-F5344CB8AC3E}">
        <p14:creationId xmlns:p14="http://schemas.microsoft.com/office/powerpoint/2010/main" val="18763277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959258823"/>
              </p:ext>
            </p:extLst>
          </p:nvPr>
        </p:nvGraphicFramePr>
        <p:xfrm>
          <a:off x="0" y="0"/>
          <a:ext cx="12192000" cy="6858000"/>
        </p:xfrm>
        <a:graphic>
          <a:graphicData uri="http://schemas.openxmlformats.org/drawingml/2006/table">
            <a:tbl>
              <a:tblPr/>
              <a:tblGrid>
                <a:gridCol w="12192000">
                  <a:extLst>
                    <a:ext uri="{9D8B030D-6E8A-4147-A177-3AD203B41FA5}">
                      <a16:colId xmlns:a16="http://schemas.microsoft.com/office/drawing/2014/main" val="485017313"/>
                    </a:ext>
                  </a:extLst>
                </a:gridCol>
              </a:tblGrid>
              <a:tr h="6858000">
                <a:tc>
                  <a:txBody>
                    <a:bodyPr/>
                    <a:lstStyle/>
                    <a:p>
                      <a:endParaRPr lang="en-US" dirty="0"/>
                    </a:p>
                  </a:txBody>
                  <a:tcPr>
                    <a:lnL w="28575" cmpd="sng">
                      <a:solidFill>
                        <a:srgbClr val="FF0000"/>
                      </a:solidFill>
                      <a:prstDash val="solid"/>
                    </a:lnL>
                    <a:lnR w="28575" cmpd="sng">
                      <a:solidFill>
                        <a:srgbClr val="FF0000"/>
                      </a:solidFill>
                      <a:prstDash val="solid"/>
                    </a:lnR>
                    <a:lnT w="28575" cmpd="sng">
                      <a:solidFill>
                        <a:srgbClr val="FF0000"/>
                      </a:solidFill>
                      <a:prstDash val="solid"/>
                    </a:lnT>
                    <a:lnB w="28575" cmpd="sng">
                      <a:solidFill>
                        <a:srgbClr val="FF0000"/>
                      </a:solidFill>
                      <a:prstDash val="solid"/>
                    </a:lnB>
                  </a:tcPr>
                </a:tc>
                <a:extLst>
                  <a:ext uri="{0D108BD9-81ED-4DB2-BD59-A6C34878D82A}">
                    <a16:rowId xmlns:a16="http://schemas.microsoft.com/office/drawing/2014/main" val="3835614209"/>
                  </a:ext>
                </a:extLst>
              </a:tr>
            </a:tbl>
          </a:graphicData>
        </a:graphic>
      </p:graphicFrame>
      <p:sp>
        <p:nvSpPr>
          <p:cNvPr id="5" name="TextBox 4"/>
          <p:cNvSpPr txBox="1"/>
          <p:nvPr/>
        </p:nvSpPr>
        <p:spPr>
          <a:xfrm>
            <a:off x="603115" y="2117044"/>
            <a:ext cx="9472377" cy="4216539"/>
          </a:xfrm>
          <a:prstGeom prst="rect">
            <a:avLst/>
          </a:prstGeom>
          <a:noFill/>
        </p:spPr>
        <p:txBody>
          <a:bodyPr wrap="square" rtlCol="0">
            <a:spAutoFit/>
          </a:bodyPr>
          <a:lstStyle/>
          <a:p>
            <a:r>
              <a:rPr lang="en-US" sz="2200" dirty="0">
                <a:solidFill>
                  <a:srgbClr val="A92B31"/>
                </a:solidFill>
                <a:latin typeface="Cachet Bold" panose="020F0803030404040204" pitchFamily="34" charset="0"/>
              </a:rPr>
              <a:t>WELCOME TO THE MADISON AREA YMCA Y- WINNERS PROGRAM</a:t>
            </a:r>
          </a:p>
          <a:p>
            <a:endParaRPr lang="en-US" sz="1600" b="1" dirty="0">
              <a:solidFill>
                <a:schemeClr val="bg1"/>
              </a:solidFill>
              <a:latin typeface="Cachet Book" panose="020F0503030404040204" pitchFamily="34" charset="0"/>
            </a:endParaRPr>
          </a:p>
          <a:p>
            <a:pPr algn="l"/>
            <a:r>
              <a:rPr lang="en-US" sz="1600" b="0" i="0" dirty="0">
                <a:solidFill>
                  <a:schemeClr val="bg1"/>
                </a:solidFill>
                <a:effectLst/>
                <a:latin typeface="Cachet Book" panose="020F0503030404040204" pitchFamily="34" charset="0"/>
              </a:rPr>
              <a:t>Take your game to the next level! Our intramural basketball league is designed to teach young players fundamentals in practice to prepare them for game play. During practice, players will work on their skills and basketball IQ through drills and competitive challenges. Players will be evaluated and placed on a team.</a:t>
            </a:r>
          </a:p>
          <a:p>
            <a:pPr algn="l"/>
            <a:r>
              <a:rPr lang="en-US" sz="1600" b="0" i="0" dirty="0">
                <a:solidFill>
                  <a:schemeClr val="bg1"/>
                </a:solidFill>
                <a:effectLst/>
                <a:latin typeface="Cachet Book" panose="020F0503030404040204" pitchFamily="34" charset="0"/>
              </a:rPr>
              <a:t> </a:t>
            </a:r>
            <a:endParaRPr lang="en-US" sz="1600" u="sng" dirty="0">
              <a:solidFill>
                <a:schemeClr val="bg1"/>
              </a:solidFill>
              <a:latin typeface="Cachet Book" panose="020F0503030404040204" pitchFamily="34" charset="0"/>
            </a:endParaRPr>
          </a:p>
          <a:p>
            <a:pPr algn="l"/>
            <a:r>
              <a:rPr lang="en-US" sz="2000" b="1" i="0" u="sng" dirty="0">
                <a:solidFill>
                  <a:srgbClr val="A92B31"/>
                </a:solidFill>
                <a:effectLst/>
                <a:latin typeface="Cachet Book" panose="020F0503030404040204" pitchFamily="34" charset="0"/>
              </a:rPr>
              <a:t>Divisions</a:t>
            </a:r>
          </a:p>
          <a:p>
            <a:pPr algn="l"/>
            <a:r>
              <a:rPr lang="en-US" sz="1600" b="1" dirty="0">
                <a:solidFill>
                  <a:schemeClr val="bg1"/>
                </a:solidFill>
                <a:latin typeface="Cachet Book" panose="020F0503030404040204" pitchFamily="34" charset="0"/>
              </a:rPr>
              <a:t>We have three divisions within are Y- Winners Program. Each division will have practices every week, alongside a Saturday game. Each division will be provided with a T-Shirt which will determine what team they will be placed on. </a:t>
            </a:r>
          </a:p>
          <a:p>
            <a:pPr algn="l"/>
            <a:endParaRPr lang="en-US" sz="1600" b="1" i="0" dirty="0">
              <a:solidFill>
                <a:schemeClr val="bg1"/>
              </a:solidFill>
              <a:effectLst/>
              <a:latin typeface="Cachet Book" panose="020F0503030404040204" pitchFamily="34" charset="0"/>
            </a:endParaRPr>
          </a:p>
          <a:p>
            <a:pPr algn="l"/>
            <a:r>
              <a:rPr lang="en-US" sz="1600" b="0" i="0" dirty="0">
                <a:solidFill>
                  <a:schemeClr val="bg1"/>
                </a:solidFill>
                <a:effectLst/>
                <a:latin typeface="Cachet Book" panose="020F0503030404040204" pitchFamily="34" charset="0"/>
              </a:rPr>
              <a:t>College Division- (Co-ed1</a:t>
            </a:r>
            <a:r>
              <a:rPr lang="en-US" sz="1600" b="0" i="0" baseline="30000" dirty="0">
                <a:solidFill>
                  <a:schemeClr val="bg1"/>
                </a:solidFill>
                <a:effectLst/>
                <a:latin typeface="Cachet Book" panose="020F0503030404040204" pitchFamily="34" charset="0"/>
              </a:rPr>
              <a:t>st</a:t>
            </a:r>
            <a:r>
              <a:rPr lang="en-US" sz="1600" b="0" i="0" dirty="0">
                <a:solidFill>
                  <a:schemeClr val="bg1"/>
                </a:solidFill>
                <a:effectLst/>
                <a:latin typeface="Cachet Book" panose="020F0503030404040204" pitchFamily="34" charset="0"/>
              </a:rPr>
              <a:t>-2</a:t>
            </a:r>
            <a:r>
              <a:rPr lang="en-US" sz="1600" b="0" i="0" baseline="30000" dirty="0">
                <a:solidFill>
                  <a:schemeClr val="bg1"/>
                </a:solidFill>
                <a:effectLst/>
                <a:latin typeface="Cachet Book" panose="020F0503030404040204" pitchFamily="34" charset="0"/>
              </a:rPr>
              <a:t>nd</a:t>
            </a:r>
            <a:r>
              <a:rPr lang="en-US" sz="1600" b="0" i="0" dirty="0">
                <a:solidFill>
                  <a:schemeClr val="bg1"/>
                </a:solidFill>
                <a:effectLst/>
                <a:latin typeface="Cachet Book" panose="020F0503030404040204" pitchFamily="34" charset="0"/>
              </a:rPr>
              <a:t> Grade)</a:t>
            </a:r>
          </a:p>
          <a:p>
            <a:pPr algn="l"/>
            <a:r>
              <a:rPr lang="en-US" sz="1600" dirty="0">
                <a:solidFill>
                  <a:schemeClr val="bg1"/>
                </a:solidFill>
                <a:latin typeface="Cachet Book" panose="020F0503030404040204" pitchFamily="34" charset="0"/>
              </a:rPr>
              <a:t>NBA Division- (Co-ed 3</a:t>
            </a:r>
            <a:r>
              <a:rPr lang="en-US" sz="1600" baseline="30000" dirty="0">
                <a:solidFill>
                  <a:schemeClr val="bg1"/>
                </a:solidFill>
                <a:latin typeface="Cachet Book" panose="020F0503030404040204" pitchFamily="34" charset="0"/>
              </a:rPr>
              <a:t>rd</a:t>
            </a:r>
            <a:r>
              <a:rPr lang="en-US" sz="1600" dirty="0">
                <a:solidFill>
                  <a:schemeClr val="bg1"/>
                </a:solidFill>
                <a:latin typeface="Cachet Book" panose="020F0503030404040204" pitchFamily="34" charset="0"/>
              </a:rPr>
              <a:t> -5</a:t>
            </a:r>
            <a:r>
              <a:rPr lang="en-US" sz="1600" baseline="30000" dirty="0">
                <a:solidFill>
                  <a:schemeClr val="bg1"/>
                </a:solidFill>
                <a:latin typeface="Cachet Book" panose="020F0503030404040204" pitchFamily="34" charset="0"/>
              </a:rPr>
              <a:t>th</a:t>
            </a:r>
            <a:r>
              <a:rPr lang="en-US" sz="1600" dirty="0">
                <a:solidFill>
                  <a:schemeClr val="bg1"/>
                </a:solidFill>
                <a:latin typeface="Cachet Book" panose="020F0503030404040204" pitchFamily="34" charset="0"/>
              </a:rPr>
              <a:t> Grade)</a:t>
            </a:r>
          </a:p>
          <a:p>
            <a:pPr algn="l"/>
            <a:r>
              <a:rPr lang="en-US" sz="1600" b="0" i="0" dirty="0">
                <a:solidFill>
                  <a:schemeClr val="bg1"/>
                </a:solidFill>
                <a:effectLst/>
                <a:latin typeface="Cachet Book" panose="020F0503030404040204" pitchFamily="34" charset="0"/>
              </a:rPr>
              <a:t>WNBA Division (Girls Division)</a:t>
            </a:r>
          </a:p>
          <a:p>
            <a:pPr algn="l"/>
            <a:br>
              <a:rPr lang="en-US" sz="1600" b="0" i="0" dirty="0">
                <a:solidFill>
                  <a:srgbClr val="313741"/>
                </a:solidFill>
                <a:effectLst/>
                <a:latin typeface="inherit"/>
              </a:rPr>
            </a:br>
            <a:endParaRPr lang="en-US" sz="1600" b="0" i="0" dirty="0">
              <a:solidFill>
                <a:srgbClr val="313741"/>
              </a:solidFill>
              <a:effectLst/>
              <a:latin typeface="inherit"/>
            </a:endParaRPr>
          </a:p>
        </p:txBody>
      </p:sp>
    </p:spTree>
    <p:extLst>
      <p:ext uri="{BB962C8B-B14F-4D97-AF65-F5344CB8AC3E}">
        <p14:creationId xmlns:p14="http://schemas.microsoft.com/office/powerpoint/2010/main" val="18477791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0" y="0"/>
          <a:ext cx="12192000" cy="6858000"/>
        </p:xfrm>
        <a:graphic>
          <a:graphicData uri="http://schemas.openxmlformats.org/drawingml/2006/table">
            <a:tbl>
              <a:tblPr/>
              <a:tblGrid>
                <a:gridCol w="12192000">
                  <a:extLst>
                    <a:ext uri="{9D8B030D-6E8A-4147-A177-3AD203B41FA5}">
                      <a16:colId xmlns:a16="http://schemas.microsoft.com/office/drawing/2014/main" val="485017313"/>
                    </a:ext>
                  </a:extLst>
                </a:gridCol>
              </a:tblGrid>
              <a:tr h="6858000">
                <a:tc>
                  <a:txBody>
                    <a:bodyPr/>
                    <a:lstStyle/>
                    <a:p>
                      <a:endParaRPr lang="en-US" dirty="0"/>
                    </a:p>
                  </a:txBody>
                  <a:tcPr>
                    <a:lnL w="28575" cmpd="sng">
                      <a:solidFill>
                        <a:srgbClr val="FF0000"/>
                      </a:solidFill>
                      <a:prstDash val="solid"/>
                    </a:lnL>
                    <a:lnR w="28575" cmpd="sng">
                      <a:solidFill>
                        <a:srgbClr val="FF0000"/>
                      </a:solidFill>
                      <a:prstDash val="solid"/>
                    </a:lnR>
                    <a:lnT w="28575" cmpd="sng">
                      <a:solidFill>
                        <a:srgbClr val="FF0000"/>
                      </a:solidFill>
                      <a:prstDash val="solid"/>
                    </a:lnT>
                    <a:lnB w="28575" cmpd="sng">
                      <a:solidFill>
                        <a:srgbClr val="FF0000"/>
                      </a:solidFill>
                      <a:prstDash val="solid"/>
                    </a:lnB>
                  </a:tcPr>
                </a:tc>
                <a:extLst>
                  <a:ext uri="{0D108BD9-81ED-4DB2-BD59-A6C34878D82A}">
                    <a16:rowId xmlns:a16="http://schemas.microsoft.com/office/drawing/2014/main" val="3835614209"/>
                  </a:ext>
                </a:extLst>
              </a:tr>
            </a:tbl>
          </a:graphicData>
        </a:graphic>
      </p:graphicFrame>
      <p:sp>
        <p:nvSpPr>
          <p:cNvPr id="5" name="TextBox 4"/>
          <p:cNvSpPr txBox="1"/>
          <p:nvPr/>
        </p:nvSpPr>
        <p:spPr>
          <a:xfrm>
            <a:off x="577247" y="1884519"/>
            <a:ext cx="11037506" cy="5109091"/>
          </a:xfrm>
          <a:prstGeom prst="rect">
            <a:avLst/>
          </a:prstGeom>
          <a:noFill/>
        </p:spPr>
        <p:txBody>
          <a:bodyPr wrap="square" rtlCol="0">
            <a:spAutoFit/>
          </a:bodyPr>
          <a:lstStyle/>
          <a:p>
            <a:r>
              <a:rPr lang="en-US" sz="2200" dirty="0">
                <a:solidFill>
                  <a:srgbClr val="A92B31"/>
                </a:solidFill>
                <a:latin typeface="Cachet Bold" panose="020F0803030404040204" pitchFamily="34" charset="0"/>
              </a:rPr>
              <a:t>HOW TO BECOME A Y-WINNER</a:t>
            </a:r>
          </a:p>
          <a:p>
            <a:endParaRPr lang="en-US" sz="1600" b="1" dirty="0">
              <a:solidFill>
                <a:schemeClr val="bg1"/>
              </a:solidFill>
              <a:latin typeface="Cachet Book" panose="020F0503030404040204" pitchFamily="34" charset="0"/>
            </a:endParaRPr>
          </a:p>
          <a:p>
            <a:pPr algn="l"/>
            <a:r>
              <a:rPr lang="en-US" b="1" i="0" dirty="0">
                <a:solidFill>
                  <a:schemeClr val="bg1">
                    <a:lumMod val="85000"/>
                    <a:lumOff val="15000"/>
                  </a:schemeClr>
                </a:solidFill>
                <a:effectLst/>
                <a:latin typeface="Cachet Book" panose="020F0503030404040204" pitchFamily="34" charset="0"/>
              </a:rPr>
              <a:t>Registration FAQ</a:t>
            </a:r>
          </a:p>
          <a:p>
            <a:pPr marL="285750" indent="-285750" algn="l">
              <a:buFont typeface="Arial" panose="020B0604020202020204" pitchFamily="34" charset="0"/>
              <a:buChar char="•"/>
            </a:pPr>
            <a:r>
              <a:rPr lang="en-US" sz="1600" b="0" i="0" dirty="0">
                <a:solidFill>
                  <a:schemeClr val="bg1">
                    <a:lumMod val="85000"/>
                    <a:lumOff val="15000"/>
                  </a:schemeClr>
                </a:solidFill>
                <a:effectLst/>
                <a:latin typeface="Cachet Book" panose="020F0503030404040204" pitchFamily="34" charset="0"/>
              </a:rPr>
              <a:t>Players may not be placed on the same team with their friends </a:t>
            </a:r>
          </a:p>
          <a:p>
            <a:pPr marL="742950" lvl="1" indent="-285750">
              <a:buFont typeface="Arial" panose="020B0604020202020204" pitchFamily="34" charset="0"/>
              <a:buChar char="•"/>
            </a:pPr>
            <a:r>
              <a:rPr lang="en-US" sz="1600" dirty="0">
                <a:solidFill>
                  <a:schemeClr val="bg1">
                    <a:lumMod val="85000"/>
                    <a:lumOff val="15000"/>
                  </a:schemeClr>
                </a:solidFill>
                <a:latin typeface="Cachet Book" panose="020F0503030404040204" pitchFamily="34" charset="0"/>
              </a:rPr>
              <a:t>Exceptions are made for siblings</a:t>
            </a:r>
            <a:endParaRPr lang="en-US" sz="1600" b="0" i="0" dirty="0">
              <a:solidFill>
                <a:schemeClr val="bg1">
                  <a:lumMod val="85000"/>
                  <a:lumOff val="15000"/>
                </a:schemeClr>
              </a:solidFill>
              <a:effectLst/>
              <a:latin typeface="Cachet Book" panose="020F0503030404040204" pitchFamily="34" charset="0"/>
            </a:endParaRPr>
          </a:p>
          <a:p>
            <a:pPr marL="285750" indent="-285750" algn="l">
              <a:buFont typeface="Arial" panose="020B0604020202020204" pitchFamily="34" charset="0"/>
              <a:buChar char="•"/>
            </a:pPr>
            <a:r>
              <a:rPr lang="en-US" sz="1600" b="0" i="0" u="sng" dirty="0">
                <a:solidFill>
                  <a:schemeClr val="bg1">
                    <a:lumMod val="85000"/>
                    <a:lumOff val="15000"/>
                  </a:schemeClr>
                </a:solidFill>
                <a:effectLst/>
                <a:latin typeface="Cachet Book" panose="020F0503030404040204" pitchFamily="34" charset="0"/>
              </a:rPr>
              <a:t>Game day schedule </a:t>
            </a:r>
            <a:r>
              <a:rPr lang="en-US" sz="1600" u="sng" dirty="0">
                <a:solidFill>
                  <a:schemeClr val="bg1">
                    <a:lumMod val="85000"/>
                    <a:lumOff val="15000"/>
                  </a:schemeClr>
                </a:solidFill>
                <a:latin typeface="Cachet Book" panose="020F0503030404040204" pitchFamily="34" charset="0"/>
              </a:rPr>
              <a:t>will be sent out the start of the second week of programs.</a:t>
            </a:r>
            <a:endParaRPr lang="en-US" sz="1600" b="0" i="0" u="sng" dirty="0">
              <a:solidFill>
                <a:schemeClr val="bg1">
                  <a:lumMod val="85000"/>
                  <a:lumOff val="15000"/>
                </a:schemeClr>
              </a:solidFill>
              <a:effectLst/>
              <a:latin typeface="Cachet Book" panose="020F0503030404040204" pitchFamily="34" charset="0"/>
            </a:endParaRPr>
          </a:p>
          <a:p>
            <a:pPr marL="742950" lvl="1" indent="-285750">
              <a:buFont typeface="Arial" panose="020B0604020202020204" pitchFamily="34" charset="0"/>
              <a:buChar char="•"/>
            </a:pPr>
            <a:r>
              <a:rPr lang="en-US" sz="1600" dirty="0">
                <a:solidFill>
                  <a:schemeClr val="bg1">
                    <a:lumMod val="85000"/>
                    <a:lumOff val="15000"/>
                  </a:schemeClr>
                </a:solidFill>
                <a:latin typeface="Cachet Book" panose="020F0503030404040204" pitchFamily="34" charset="0"/>
              </a:rPr>
              <a:t>Games time range from anywhere between 9:00am-2:00pm</a:t>
            </a:r>
          </a:p>
          <a:p>
            <a:pPr lvl="1"/>
            <a:endParaRPr lang="en-US" sz="1600" b="0" i="0" dirty="0">
              <a:solidFill>
                <a:schemeClr val="bg1">
                  <a:lumMod val="85000"/>
                  <a:lumOff val="15000"/>
                </a:schemeClr>
              </a:solidFill>
              <a:effectLst/>
              <a:latin typeface="Cachet Book" panose="020F0503030404040204" pitchFamily="34" charset="0"/>
            </a:endParaRPr>
          </a:p>
          <a:p>
            <a:pPr algn="l"/>
            <a:r>
              <a:rPr lang="en-US" b="1" i="0" dirty="0">
                <a:solidFill>
                  <a:schemeClr val="bg1">
                    <a:lumMod val="85000"/>
                    <a:lumOff val="15000"/>
                  </a:schemeClr>
                </a:solidFill>
                <a:effectLst/>
                <a:latin typeface="Cachet Book" panose="020F0503030404040204" pitchFamily="34" charset="0"/>
              </a:rPr>
              <a:t>Coaches Evaluation </a:t>
            </a:r>
          </a:p>
          <a:p>
            <a:pPr marL="285750" indent="-285750" algn="l">
              <a:lnSpc>
                <a:spcPct val="150000"/>
              </a:lnSpc>
              <a:buFont typeface="Arial" panose="020B0604020202020204" pitchFamily="34" charset="0"/>
              <a:buChar char="•"/>
            </a:pPr>
            <a:r>
              <a:rPr lang="en-US" sz="1600" b="1" i="0" dirty="0">
                <a:solidFill>
                  <a:schemeClr val="bg1">
                    <a:lumMod val="85000"/>
                    <a:lumOff val="15000"/>
                  </a:schemeClr>
                </a:solidFill>
                <a:effectLst/>
                <a:latin typeface="Cachet Book" panose="020F0503030404040204" pitchFamily="34" charset="0"/>
              </a:rPr>
              <a:t>The first week </a:t>
            </a:r>
            <a:r>
              <a:rPr lang="en-US" sz="1600" b="1" dirty="0">
                <a:solidFill>
                  <a:schemeClr val="bg1">
                    <a:lumMod val="85000"/>
                    <a:lumOff val="15000"/>
                  </a:schemeClr>
                </a:solidFill>
                <a:latin typeface="Cachet Book" panose="020F0503030404040204" pitchFamily="34" charset="0"/>
              </a:rPr>
              <a:t>of Y-Winners is “Evaluation Week” where coaches will decide what team your child will be placed on.</a:t>
            </a:r>
          </a:p>
          <a:p>
            <a:pPr marL="285750" indent="-285750" algn="l">
              <a:lnSpc>
                <a:spcPct val="150000"/>
              </a:lnSpc>
              <a:buFont typeface="Arial" panose="020B0604020202020204" pitchFamily="34" charset="0"/>
              <a:buChar char="•"/>
            </a:pPr>
            <a:r>
              <a:rPr lang="en-US" sz="1600" dirty="0">
                <a:solidFill>
                  <a:schemeClr val="bg1">
                    <a:lumMod val="85000"/>
                    <a:lumOff val="15000"/>
                  </a:schemeClr>
                </a:solidFill>
                <a:latin typeface="Cachet Book" panose="020F0503030404040204" pitchFamily="34" charset="0"/>
              </a:rPr>
              <a:t>If your child is in the </a:t>
            </a:r>
            <a:r>
              <a:rPr lang="en-US" sz="1600" u="sng" dirty="0">
                <a:solidFill>
                  <a:schemeClr val="bg1">
                    <a:lumMod val="85000"/>
                    <a:lumOff val="15000"/>
                  </a:schemeClr>
                </a:solidFill>
                <a:latin typeface="Cachet Book" panose="020F0503030404040204" pitchFamily="34" charset="0"/>
              </a:rPr>
              <a:t>“College Division’” (Grades 1-2) </a:t>
            </a:r>
          </a:p>
          <a:p>
            <a:pPr marL="742950" lvl="1" indent="-285750">
              <a:lnSpc>
                <a:spcPct val="150000"/>
              </a:lnSpc>
              <a:buFont typeface="Arial" panose="020B0604020202020204" pitchFamily="34" charset="0"/>
              <a:buChar char="•"/>
            </a:pPr>
            <a:r>
              <a:rPr lang="en-US" sz="1600" dirty="0">
                <a:solidFill>
                  <a:schemeClr val="bg1">
                    <a:lumMod val="85000"/>
                    <a:lumOff val="15000"/>
                  </a:schemeClr>
                </a:solidFill>
                <a:latin typeface="Cachet Book" panose="020F0503030404040204" pitchFamily="34" charset="0"/>
              </a:rPr>
              <a:t>They will be divided into conferences </a:t>
            </a:r>
          </a:p>
          <a:p>
            <a:pPr marL="285750" indent="-285750" algn="l">
              <a:lnSpc>
                <a:spcPct val="150000"/>
              </a:lnSpc>
              <a:buFont typeface="Arial" panose="020B0604020202020204" pitchFamily="34" charset="0"/>
              <a:buChar char="•"/>
            </a:pPr>
            <a:r>
              <a:rPr lang="en-US" sz="1600" i="0" u="sng" dirty="0">
                <a:solidFill>
                  <a:schemeClr val="bg1">
                    <a:lumMod val="85000"/>
                    <a:lumOff val="15000"/>
                  </a:schemeClr>
                </a:solidFill>
                <a:effectLst/>
                <a:latin typeface="Cachet Book" panose="020F0503030404040204" pitchFamily="34" charset="0"/>
              </a:rPr>
              <a:t>Conference </a:t>
            </a:r>
            <a:r>
              <a:rPr lang="en-US" sz="1600" u="sng" dirty="0">
                <a:solidFill>
                  <a:schemeClr val="bg1">
                    <a:lumMod val="85000"/>
                    <a:lumOff val="15000"/>
                  </a:schemeClr>
                </a:solidFill>
                <a:latin typeface="Cachet Book" panose="020F0503030404040204" pitchFamily="34" charset="0"/>
              </a:rPr>
              <a:t>B</a:t>
            </a:r>
            <a:r>
              <a:rPr lang="en-US" sz="1600" i="0" u="sng" dirty="0">
                <a:solidFill>
                  <a:schemeClr val="bg1">
                    <a:lumMod val="85000"/>
                    <a:lumOff val="15000"/>
                  </a:schemeClr>
                </a:solidFill>
                <a:effectLst/>
                <a:latin typeface="Cachet Book" panose="020F0503030404040204" pitchFamily="34" charset="0"/>
              </a:rPr>
              <a:t>reak </a:t>
            </a:r>
            <a:r>
              <a:rPr lang="en-US" sz="1600" u="sng" dirty="0">
                <a:solidFill>
                  <a:schemeClr val="bg1">
                    <a:lumMod val="85000"/>
                    <a:lumOff val="15000"/>
                  </a:schemeClr>
                </a:solidFill>
                <a:latin typeface="Cachet Book" panose="020F0503030404040204" pitchFamily="34" charset="0"/>
              </a:rPr>
              <a:t>D</a:t>
            </a:r>
            <a:r>
              <a:rPr lang="en-US" sz="1600" i="0" u="sng" dirty="0">
                <a:solidFill>
                  <a:schemeClr val="bg1">
                    <a:lumMod val="85000"/>
                    <a:lumOff val="15000"/>
                  </a:schemeClr>
                </a:solidFill>
                <a:effectLst/>
                <a:latin typeface="Cachet Book" panose="020F0503030404040204" pitchFamily="34" charset="0"/>
              </a:rPr>
              <a:t>own</a:t>
            </a:r>
          </a:p>
          <a:p>
            <a:pPr marL="742950" lvl="1" indent="-285750">
              <a:lnSpc>
                <a:spcPct val="150000"/>
              </a:lnSpc>
              <a:buFont typeface="Arial" panose="020B0604020202020204" pitchFamily="34" charset="0"/>
              <a:buChar char="•"/>
            </a:pPr>
            <a:r>
              <a:rPr lang="en-US" sz="1600" i="0" dirty="0">
                <a:solidFill>
                  <a:schemeClr val="bg1">
                    <a:lumMod val="85000"/>
                    <a:lumOff val="15000"/>
                  </a:schemeClr>
                </a:solidFill>
                <a:effectLst/>
                <a:latin typeface="Cachet Book" panose="020F0503030404040204" pitchFamily="34" charset="0"/>
              </a:rPr>
              <a:t>*Blue Bloods</a:t>
            </a:r>
            <a:endParaRPr lang="en-US" sz="1600" dirty="0">
              <a:solidFill>
                <a:schemeClr val="bg1">
                  <a:lumMod val="85000"/>
                  <a:lumOff val="15000"/>
                </a:schemeClr>
              </a:solidFill>
              <a:latin typeface="Cachet Book" panose="020F0503030404040204" pitchFamily="34" charset="0"/>
            </a:endParaRPr>
          </a:p>
          <a:p>
            <a:pPr marL="742950" lvl="1" indent="-285750">
              <a:lnSpc>
                <a:spcPct val="150000"/>
              </a:lnSpc>
              <a:buFont typeface="Arial" panose="020B0604020202020204" pitchFamily="34" charset="0"/>
              <a:buChar char="•"/>
            </a:pPr>
            <a:r>
              <a:rPr lang="en-US" sz="1600" dirty="0">
                <a:solidFill>
                  <a:schemeClr val="bg1">
                    <a:lumMod val="85000"/>
                    <a:lumOff val="15000"/>
                  </a:schemeClr>
                </a:solidFill>
                <a:latin typeface="Cachet Book" panose="020F0503030404040204" pitchFamily="34" charset="0"/>
              </a:rPr>
              <a:t>*Elite Eight</a:t>
            </a:r>
          </a:p>
          <a:p>
            <a:pPr algn="r"/>
            <a:r>
              <a:rPr lang="en-US" sz="1200" b="0" i="0" dirty="0">
                <a:solidFill>
                  <a:srgbClr val="FF0000"/>
                </a:solidFill>
                <a:effectLst/>
                <a:latin typeface="inherit"/>
              </a:rPr>
              <a:t>** CONFERENCES ARE ONLY FOR COLLEGE DIVISON**</a:t>
            </a:r>
            <a:br>
              <a:rPr lang="en-US" sz="1600" b="0" i="0" dirty="0">
                <a:solidFill>
                  <a:srgbClr val="313741"/>
                </a:solidFill>
                <a:effectLst/>
                <a:latin typeface="inherit"/>
              </a:rPr>
            </a:br>
            <a:endParaRPr lang="en-US" sz="1600" b="0" i="0" dirty="0">
              <a:solidFill>
                <a:srgbClr val="313741"/>
              </a:solidFill>
              <a:effectLst/>
              <a:latin typeface="inherit"/>
            </a:endParaRPr>
          </a:p>
        </p:txBody>
      </p:sp>
    </p:spTree>
    <p:extLst>
      <p:ext uri="{BB962C8B-B14F-4D97-AF65-F5344CB8AC3E}">
        <p14:creationId xmlns:p14="http://schemas.microsoft.com/office/powerpoint/2010/main" val="21991021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91E61F1-3055-AC6B-3F4F-ABD0836D2DA4}"/>
              </a:ext>
            </a:extLst>
          </p:cNvPr>
          <p:cNvSpPr txBox="1"/>
          <p:nvPr/>
        </p:nvSpPr>
        <p:spPr>
          <a:xfrm>
            <a:off x="483080" y="1958195"/>
            <a:ext cx="10558733" cy="4370427"/>
          </a:xfrm>
          <a:prstGeom prst="rect">
            <a:avLst/>
          </a:prstGeom>
          <a:noFill/>
        </p:spPr>
        <p:txBody>
          <a:bodyPr wrap="square">
            <a:spAutoFit/>
          </a:bodyPr>
          <a:lstStyle/>
          <a:p>
            <a:r>
              <a:rPr lang="en-US" sz="2200" dirty="0">
                <a:solidFill>
                  <a:srgbClr val="A92B31"/>
                </a:solidFill>
                <a:latin typeface="Cachet Bold" panose="020F0803030404040204" pitchFamily="34" charset="0"/>
              </a:rPr>
              <a:t>CONFERENCE BREAKDOWN </a:t>
            </a:r>
            <a:r>
              <a:rPr lang="en-US" sz="2200" dirty="0">
                <a:solidFill>
                  <a:srgbClr val="FF0000"/>
                </a:solidFill>
                <a:latin typeface="Cachet Bold" panose="020F0803030404040204" pitchFamily="34" charset="0"/>
              </a:rPr>
              <a:t>(ONLY FOR COLLEGE DIVISON)</a:t>
            </a:r>
          </a:p>
          <a:p>
            <a:endParaRPr lang="en-US" sz="1600"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Each conference will be made of four teams, and your child will only compete against teams within their conference. While we understand that some families may want their child to play all eight teams, the goal of this structure is to match players with those of similar skill levels for more equal game play. </a:t>
            </a:r>
          </a:p>
          <a:p>
            <a:endParaRPr lang="en-US" sz="1600" dirty="0">
              <a:solidFill>
                <a:schemeClr val="bg1"/>
              </a:solidFill>
              <a:latin typeface="Cachet Book" panose="020F0503030404040204" pitchFamily="34" charset="0"/>
            </a:endParaRPr>
          </a:p>
          <a:p>
            <a:r>
              <a:rPr lang="en-US" sz="1600" b="1" dirty="0">
                <a:solidFill>
                  <a:schemeClr val="bg1"/>
                </a:solidFill>
                <a:latin typeface="Cachet Book" panose="020F0503030404040204" pitchFamily="34" charset="0"/>
              </a:rPr>
              <a:t>Evaluation Week</a:t>
            </a:r>
          </a:p>
          <a:p>
            <a:pPr marL="285750" indent="-285750">
              <a:buFont typeface="Arial" panose="020B0604020202020204" pitchFamily="34" charset="0"/>
              <a:buChar char="•"/>
            </a:pPr>
            <a:r>
              <a:rPr lang="en-US" sz="1600" dirty="0">
                <a:solidFill>
                  <a:schemeClr val="bg1"/>
                </a:solidFill>
                <a:latin typeface="Cachet Book" panose="020F0503030404040204" pitchFamily="34" charset="0"/>
              </a:rPr>
              <a:t>This will be conducted within the first week of practices</a:t>
            </a:r>
          </a:p>
          <a:p>
            <a:pPr marL="285750" indent="-285750">
              <a:buFont typeface="Arial" panose="020B0604020202020204" pitchFamily="34" charset="0"/>
              <a:buChar char="•"/>
            </a:pPr>
            <a:r>
              <a:rPr lang="en-US" sz="1600" dirty="0">
                <a:solidFill>
                  <a:schemeClr val="bg1"/>
                </a:solidFill>
                <a:latin typeface="Cachet Book" panose="020F0503030404040204" pitchFamily="34" charset="0"/>
              </a:rPr>
              <a:t>Our coaches will assess each child to ensure they are placed in the right conference, where they can learn, grow, and have the most enjoyable experience on game day.</a:t>
            </a:r>
          </a:p>
          <a:p>
            <a:endParaRPr lang="en-US" sz="1600" dirty="0">
              <a:solidFill>
                <a:schemeClr val="bg1"/>
              </a:solidFill>
              <a:latin typeface="Cachet Book" panose="020F0503030404040204" pitchFamily="34" charset="0"/>
            </a:endParaRPr>
          </a:p>
          <a:p>
            <a:r>
              <a:rPr lang="en-US" sz="1600" b="1" dirty="0">
                <a:solidFill>
                  <a:schemeClr val="bg1"/>
                </a:solidFill>
                <a:latin typeface="Cachet Book" panose="020F0503030404040204" pitchFamily="34" charset="0"/>
              </a:rPr>
              <a:t>Safety and Development</a:t>
            </a:r>
          </a:p>
          <a:p>
            <a:pPr marL="285750" indent="-285750">
              <a:buFont typeface="Arial" panose="020B0604020202020204" pitchFamily="34" charset="0"/>
              <a:buChar char="•"/>
            </a:pPr>
            <a:r>
              <a:rPr lang="en-US" sz="1600" dirty="0">
                <a:solidFill>
                  <a:schemeClr val="bg1"/>
                </a:solidFill>
                <a:latin typeface="Cachet Book" panose="020F0503030404040204" pitchFamily="34" charset="0"/>
              </a:rPr>
              <a:t>We take safety seriously and want every player to have a positive experience on the court.</a:t>
            </a:r>
          </a:p>
          <a:p>
            <a:pPr marL="285750" indent="-285750">
              <a:buFont typeface="Arial" panose="020B0604020202020204" pitchFamily="34" charset="0"/>
              <a:buChar char="•"/>
            </a:pPr>
            <a:r>
              <a:rPr lang="en-US" sz="1600" dirty="0">
                <a:solidFill>
                  <a:schemeClr val="bg1"/>
                </a:solidFill>
                <a:latin typeface="Cachet Book" panose="020F0503030404040204" pitchFamily="34" charset="0"/>
              </a:rPr>
              <a:t>By grouping players with similar abilities, we can create an environment where every child has the chance to play at their level, develop their skills, and build confidence. </a:t>
            </a:r>
          </a:p>
          <a:p>
            <a:pPr marL="285750" indent="-285750">
              <a:buFont typeface="Arial" panose="020B0604020202020204" pitchFamily="34" charset="0"/>
              <a:buChar char="•"/>
            </a:pPr>
            <a:r>
              <a:rPr lang="en-US" sz="1600" dirty="0">
                <a:solidFill>
                  <a:schemeClr val="bg1"/>
                </a:solidFill>
                <a:latin typeface="Cachet Book" panose="020F0503030404040204" pitchFamily="34" charset="0"/>
              </a:rPr>
              <a:t>This structure also prevents situations where children may feel discouraged or unsafe due to significant gaps in ability.</a:t>
            </a:r>
          </a:p>
        </p:txBody>
      </p:sp>
    </p:spTree>
    <p:extLst>
      <p:ext uri="{BB962C8B-B14F-4D97-AF65-F5344CB8AC3E}">
        <p14:creationId xmlns:p14="http://schemas.microsoft.com/office/powerpoint/2010/main" val="37691046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098342201"/>
              </p:ext>
            </p:extLst>
          </p:nvPr>
        </p:nvGraphicFramePr>
        <p:xfrm>
          <a:off x="0" y="0"/>
          <a:ext cx="12192000" cy="6858000"/>
        </p:xfrm>
        <a:graphic>
          <a:graphicData uri="http://schemas.openxmlformats.org/drawingml/2006/table">
            <a:tbl>
              <a:tblPr/>
              <a:tblGrid>
                <a:gridCol w="12192000">
                  <a:extLst>
                    <a:ext uri="{9D8B030D-6E8A-4147-A177-3AD203B41FA5}">
                      <a16:colId xmlns:a16="http://schemas.microsoft.com/office/drawing/2014/main" val="485017313"/>
                    </a:ext>
                  </a:extLst>
                </a:gridCol>
              </a:tblGrid>
              <a:tr h="6858000">
                <a:tc>
                  <a:txBody>
                    <a:bodyPr/>
                    <a:lstStyle/>
                    <a:p>
                      <a:endParaRPr lang="en-US" dirty="0"/>
                    </a:p>
                  </a:txBody>
                  <a:tcPr>
                    <a:lnL w="28575" cmpd="sng">
                      <a:solidFill>
                        <a:srgbClr val="FF0000"/>
                      </a:solidFill>
                      <a:prstDash val="solid"/>
                    </a:lnL>
                    <a:lnR w="28575" cmpd="sng">
                      <a:solidFill>
                        <a:srgbClr val="FF0000"/>
                      </a:solidFill>
                      <a:prstDash val="solid"/>
                    </a:lnR>
                    <a:lnT w="28575" cmpd="sng">
                      <a:solidFill>
                        <a:srgbClr val="FF0000"/>
                      </a:solidFill>
                      <a:prstDash val="solid"/>
                    </a:lnT>
                    <a:lnB w="28575" cmpd="sng">
                      <a:solidFill>
                        <a:srgbClr val="FF0000"/>
                      </a:solidFill>
                      <a:prstDash val="solid"/>
                    </a:lnB>
                  </a:tcPr>
                </a:tc>
                <a:extLst>
                  <a:ext uri="{0D108BD9-81ED-4DB2-BD59-A6C34878D82A}">
                    <a16:rowId xmlns:a16="http://schemas.microsoft.com/office/drawing/2014/main" val="3835614209"/>
                  </a:ext>
                </a:extLst>
              </a:tr>
            </a:tbl>
          </a:graphicData>
        </a:graphic>
      </p:graphicFrame>
      <p:sp>
        <p:nvSpPr>
          <p:cNvPr id="5" name="TextBox 4"/>
          <p:cNvSpPr txBox="1"/>
          <p:nvPr/>
        </p:nvSpPr>
        <p:spPr>
          <a:xfrm>
            <a:off x="543698" y="2014147"/>
            <a:ext cx="10856068" cy="3724096"/>
          </a:xfrm>
          <a:prstGeom prst="rect">
            <a:avLst/>
          </a:prstGeom>
          <a:noFill/>
        </p:spPr>
        <p:txBody>
          <a:bodyPr wrap="square" rtlCol="0">
            <a:spAutoFit/>
          </a:bodyPr>
          <a:lstStyle/>
          <a:p>
            <a:r>
              <a:rPr lang="en-US" sz="2400" dirty="0">
                <a:solidFill>
                  <a:srgbClr val="A92B31"/>
                </a:solidFill>
                <a:latin typeface="Cachet Bold" panose="020F0803030404040204" pitchFamily="34" charset="0"/>
              </a:rPr>
              <a:t>OUR PHILOSOPHY</a:t>
            </a:r>
          </a:p>
          <a:p>
            <a:endParaRPr lang="en-US"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A mission of youth development and inclusion. We focus on family and community, encouraging more players at the Y to make new long-lasting relationships.</a:t>
            </a:r>
          </a:p>
          <a:p>
            <a:endParaRPr lang="en-US" sz="1600" dirty="0">
              <a:solidFill>
                <a:srgbClr val="FF0000"/>
              </a:solidFill>
              <a:latin typeface="Cachet Book" panose="020F0503030404040204" pitchFamily="34" charset="0"/>
            </a:endParaRPr>
          </a:p>
          <a:p>
            <a:r>
              <a:rPr lang="en-US" sz="1600" u="sng" dirty="0">
                <a:solidFill>
                  <a:srgbClr val="A92B31"/>
                </a:solidFill>
                <a:latin typeface="Cachet Book" panose="020F0503030404040204" pitchFamily="34" charset="0"/>
              </a:rPr>
              <a:t>Central to our mission is a focus on the four Core Values of the YMCA:</a:t>
            </a:r>
          </a:p>
          <a:p>
            <a:endParaRPr lang="en-US" dirty="0">
              <a:solidFill>
                <a:srgbClr val="FF0000"/>
              </a:solidFill>
              <a:latin typeface="Cachet Book" panose="020F0503030404040204" pitchFamily="34" charset="0"/>
            </a:endParaRPr>
          </a:p>
          <a:p>
            <a:pPr marL="285750" indent="-285750">
              <a:buFont typeface="Wingdings" panose="05000000000000000000" pitchFamily="2" charset="2"/>
              <a:buChar char="q"/>
            </a:pPr>
            <a:r>
              <a:rPr lang="en-US" sz="1600" dirty="0">
                <a:solidFill>
                  <a:srgbClr val="A92B31"/>
                </a:solidFill>
                <a:latin typeface="Cachet Bold" panose="020F0803030404040204" pitchFamily="34" charset="0"/>
              </a:rPr>
              <a:t>Honesty</a:t>
            </a:r>
          </a:p>
          <a:p>
            <a:pPr marL="285750" indent="-285750">
              <a:buFont typeface="Wingdings" panose="05000000000000000000" pitchFamily="2" charset="2"/>
              <a:buChar char="q"/>
            </a:pPr>
            <a:r>
              <a:rPr lang="en-US" sz="1600" dirty="0">
                <a:solidFill>
                  <a:srgbClr val="A92B31"/>
                </a:solidFill>
                <a:latin typeface="Cachet Bold" panose="020F0803030404040204" pitchFamily="34" charset="0"/>
              </a:rPr>
              <a:t>Caring</a:t>
            </a:r>
          </a:p>
          <a:p>
            <a:pPr marL="285750" indent="-285750">
              <a:buFont typeface="Wingdings" panose="05000000000000000000" pitchFamily="2" charset="2"/>
              <a:buChar char="q"/>
            </a:pPr>
            <a:r>
              <a:rPr lang="en-US" sz="1600" dirty="0">
                <a:solidFill>
                  <a:srgbClr val="A92B31"/>
                </a:solidFill>
                <a:latin typeface="Cachet Bold" panose="020F0803030404040204" pitchFamily="34" charset="0"/>
              </a:rPr>
              <a:t>Respect</a:t>
            </a:r>
          </a:p>
          <a:p>
            <a:pPr marL="285750" indent="-285750">
              <a:buFont typeface="Wingdings" panose="05000000000000000000" pitchFamily="2" charset="2"/>
              <a:buChar char="q"/>
            </a:pPr>
            <a:r>
              <a:rPr lang="en-US" sz="1600" dirty="0">
                <a:solidFill>
                  <a:srgbClr val="A92B31"/>
                </a:solidFill>
                <a:latin typeface="Cachet Bold" panose="020F0803030404040204" pitchFamily="34" charset="0"/>
              </a:rPr>
              <a:t>Responsibility</a:t>
            </a:r>
          </a:p>
          <a:p>
            <a:pPr marL="285750" indent="-285750">
              <a:buFont typeface="Wingdings" panose="05000000000000000000" pitchFamily="2" charset="2"/>
              <a:buChar char="q"/>
            </a:pPr>
            <a:endParaRPr lang="en-US" sz="1600"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We believe that the Y’s Core Values are integral to the development of our youth and set the Madison Area YMCA apart from typical recreation/club programs.</a:t>
            </a:r>
          </a:p>
        </p:txBody>
      </p:sp>
    </p:spTree>
    <p:extLst>
      <p:ext uri="{BB962C8B-B14F-4D97-AF65-F5344CB8AC3E}">
        <p14:creationId xmlns:p14="http://schemas.microsoft.com/office/powerpoint/2010/main" val="28552992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939649101"/>
              </p:ext>
            </p:extLst>
          </p:nvPr>
        </p:nvGraphicFramePr>
        <p:xfrm>
          <a:off x="0" y="0"/>
          <a:ext cx="12192000" cy="6858000"/>
        </p:xfrm>
        <a:graphic>
          <a:graphicData uri="http://schemas.openxmlformats.org/drawingml/2006/table">
            <a:tbl>
              <a:tblPr/>
              <a:tblGrid>
                <a:gridCol w="12192000">
                  <a:extLst>
                    <a:ext uri="{9D8B030D-6E8A-4147-A177-3AD203B41FA5}">
                      <a16:colId xmlns:a16="http://schemas.microsoft.com/office/drawing/2014/main" val="485017313"/>
                    </a:ext>
                  </a:extLst>
                </a:gridCol>
              </a:tblGrid>
              <a:tr h="6858000">
                <a:tc>
                  <a:txBody>
                    <a:bodyPr/>
                    <a:lstStyle/>
                    <a:p>
                      <a:endParaRPr lang="en-US" dirty="0">
                        <a:solidFill>
                          <a:schemeClr val="bg1"/>
                        </a:solidFill>
                      </a:endParaRPr>
                    </a:p>
                    <a:p>
                      <a:endParaRPr lang="en-US" dirty="0">
                        <a:solidFill>
                          <a:schemeClr val="bg1"/>
                        </a:solidFill>
                      </a:endParaRPr>
                    </a:p>
                    <a:p>
                      <a:endParaRPr lang="en-US" b="1" dirty="0">
                        <a:solidFill>
                          <a:schemeClr val="bg1"/>
                        </a:solidFill>
                      </a:endParaRPr>
                    </a:p>
                    <a:p>
                      <a:endParaRPr lang="en-US" b="1" dirty="0">
                        <a:solidFill>
                          <a:schemeClr val="bg1"/>
                        </a:solidFill>
                      </a:endParaRPr>
                    </a:p>
                    <a:p>
                      <a:endParaRPr lang="en-US" dirty="0"/>
                    </a:p>
                  </a:txBody>
                  <a:tcPr>
                    <a:lnL w="28575" cmpd="sng">
                      <a:solidFill>
                        <a:srgbClr val="FF0000"/>
                      </a:solidFill>
                      <a:prstDash val="solid"/>
                    </a:lnL>
                    <a:lnR w="28575" cmpd="sng">
                      <a:solidFill>
                        <a:srgbClr val="FF0000"/>
                      </a:solidFill>
                      <a:prstDash val="solid"/>
                    </a:lnR>
                    <a:lnT w="28575" cmpd="sng">
                      <a:solidFill>
                        <a:srgbClr val="FF0000"/>
                      </a:solidFill>
                      <a:prstDash val="solid"/>
                    </a:lnT>
                    <a:lnB w="28575" cmpd="sng">
                      <a:solidFill>
                        <a:srgbClr val="FF0000"/>
                      </a:solidFill>
                      <a:prstDash val="solid"/>
                    </a:lnB>
                  </a:tcPr>
                </a:tc>
                <a:extLst>
                  <a:ext uri="{0D108BD9-81ED-4DB2-BD59-A6C34878D82A}">
                    <a16:rowId xmlns:a16="http://schemas.microsoft.com/office/drawing/2014/main" val="3835614209"/>
                  </a:ext>
                </a:extLst>
              </a:tr>
            </a:tbl>
          </a:graphicData>
        </a:graphic>
      </p:graphicFrame>
      <p:sp>
        <p:nvSpPr>
          <p:cNvPr id="5" name="TextBox 4"/>
          <p:cNvSpPr txBox="1"/>
          <p:nvPr/>
        </p:nvSpPr>
        <p:spPr>
          <a:xfrm>
            <a:off x="570689" y="1936251"/>
            <a:ext cx="11050621" cy="4154984"/>
          </a:xfrm>
          <a:prstGeom prst="rect">
            <a:avLst/>
          </a:prstGeom>
          <a:noFill/>
        </p:spPr>
        <p:txBody>
          <a:bodyPr wrap="square" rtlCol="0">
            <a:spAutoFit/>
          </a:bodyPr>
          <a:lstStyle/>
          <a:p>
            <a:r>
              <a:rPr lang="en-US" sz="2400" dirty="0">
                <a:solidFill>
                  <a:srgbClr val="A92B31"/>
                </a:solidFill>
                <a:latin typeface="Cachet Bold" panose="020F0803030404040204" pitchFamily="34" charset="0"/>
              </a:rPr>
              <a:t>CONTACT INFORMATION FOR COACHES</a:t>
            </a:r>
          </a:p>
          <a:p>
            <a:endParaRPr lang="en-US" sz="1600"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The best method for parents to communicate with the coaches is through email. Please feel free to reach out with any questions or concerns. All emails will be answered during that director’s office hours.</a:t>
            </a:r>
          </a:p>
          <a:p>
            <a:endParaRPr lang="en-US" sz="1600" dirty="0">
              <a:solidFill>
                <a:schemeClr val="bg1"/>
              </a:solidFill>
              <a:latin typeface="Cachet Book" panose="020F0503030404040204" pitchFamily="34" charset="0"/>
            </a:endParaRPr>
          </a:p>
          <a:p>
            <a:endParaRPr lang="en-US" sz="1600" dirty="0">
              <a:solidFill>
                <a:schemeClr val="bg1"/>
              </a:solidFill>
              <a:latin typeface="Cachet Book" panose="020F0503030404040204" pitchFamily="34" charset="0"/>
            </a:endParaRPr>
          </a:p>
          <a:p>
            <a:endParaRPr lang="en-US" sz="1600" dirty="0">
              <a:solidFill>
                <a:schemeClr val="bg1"/>
              </a:solidFill>
              <a:latin typeface="Cachet Book" panose="020F0503030404040204" pitchFamily="34" charset="0"/>
            </a:endParaRPr>
          </a:p>
          <a:p>
            <a:endParaRPr lang="en-US" sz="1600" dirty="0">
              <a:solidFill>
                <a:schemeClr val="bg1"/>
              </a:solidFill>
              <a:latin typeface="Cachet Book" panose="020F0503030404040204" pitchFamily="34" charset="0"/>
            </a:endParaRPr>
          </a:p>
          <a:p>
            <a:endParaRPr lang="en-US" sz="1600" dirty="0">
              <a:solidFill>
                <a:schemeClr val="bg1"/>
              </a:solidFill>
              <a:latin typeface="Cachet Book" panose="020F0503030404040204" pitchFamily="34" charset="0"/>
            </a:endParaRPr>
          </a:p>
          <a:p>
            <a:endParaRPr lang="en-US" sz="1600" dirty="0">
              <a:solidFill>
                <a:schemeClr val="bg1"/>
              </a:solidFill>
              <a:latin typeface="Cachet Book" panose="020F0503030404040204" pitchFamily="34" charset="0"/>
            </a:endParaRPr>
          </a:p>
          <a:p>
            <a:endParaRPr lang="en-US" sz="1600" dirty="0">
              <a:solidFill>
                <a:schemeClr val="bg1"/>
              </a:solidFill>
              <a:latin typeface="Cachet Book" panose="020F0503030404040204" pitchFamily="34" charset="0"/>
            </a:endParaRPr>
          </a:p>
          <a:p>
            <a:endParaRPr lang="en-US" sz="1600" dirty="0">
              <a:solidFill>
                <a:schemeClr val="bg1"/>
              </a:solidFill>
              <a:latin typeface="Cachet Book" panose="020F0503030404040204" pitchFamily="34" charset="0"/>
            </a:endParaRPr>
          </a:p>
          <a:p>
            <a:endParaRPr lang="en-US" sz="1600" dirty="0">
              <a:solidFill>
                <a:schemeClr val="bg1"/>
              </a:solidFill>
              <a:latin typeface="Cachet Book" panose="020F0503030404040204" pitchFamily="34" charset="0"/>
            </a:endParaRPr>
          </a:p>
          <a:p>
            <a:endParaRPr lang="en-US" sz="1600" dirty="0">
              <a:solidFill>
                <a:schemeClr val="bg1"/>
              </a:solidFill>
              <a:latin typeface="Cachet Book" panose="020F0503030404040204" pitchFamily="34" charset="0"/>
            </a:endParaRPr>
          </a:p>
          <a:p>
            <a:endParaRPr lang="en-US" sz="1600" dirty="0">
              <a:solidFill>
                <a:schemeClr val="bg1"/>
              </a:solidFill>
              <a:latin typeface="Cachet Book" panose="020F0503030404040204" pitchFamily="34" charset="0"/>
            </a:endParaRPr>
          </a:p>
          <a:p>
            <a:endParaRPr lang="en-US" sz="1600" dirty="0">
              <a:latin typeface="Cachet Book" panose="020F050303040404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2700087648"/>
              </p:ext>
            </p:extLst>
          </p:nvPr>
        </p:nvGraphicFramePr>
        <p:xfrm>
          <a:off x="1239139" y="3576415"/>
          <a:ext cx="9893681" cy="2183166"/>
        </p:xfrm>
        <a:graphic>
          <a:graphicData uri="http://schemas.openxmlformats.org/drawingml/2006/table">
            <a:tbl>
              <a:tblPr bandRow="1">
                <a:tableStyleId>{5C22544A-7EE6-4342-B048-85BDC9FD1C3A}</a:tableStyleId>
              </a:tblPr>
              <a:tblGrid>
                <a:gridCol w="3990902">
                  <a:extLst>
                    <a:ext uri="{9D8B030D-6E8A-4147-A177-3AD203B41FA5}">
                      <a16:colId xmlns:a16="http://schemas.microsoft.com/office/drawing/2014/main" val="2903756743"/>
                    </a:ext>
                  </a:extLst>
                </a:gridCol>
                <a:gridCol w="5902779">
                  <a:extLst>
                    <a:ext uri="{9D8B030D-6E8A-4147-A177-3AD203B41FA5}">
                      <a16:colId xmlns:a16="http://schemas.microsoft.com/office/drawing/2014/main" val="4073465291"/>
                    </a:ext>
                  </a:extLst>
                </a:gridCol>
              </a:tblGrid>
              <a:tr h="680103">
                <a:tc>
                  <a:txBody>
                    <a:bodyPr/>
                    <a:lstStyle/>
                    <a:p>
                      <a:r>
                        <a:rPr lang="en-US" sz="1600" dirty="0">
                          <a:latin typeface="Cachet Book" panose="020F0503030404040204" pitchFamily="34" charset="0"/>
                        </a:rPr>
                        <a:t>Shaun Hawkins</a:t>
                      </a:r>
                    </a:p>
                    <a:p>
                      <a:r>
                        <a:rPr lang="en-US" sz="1600" dirty="0">
                          <a:latin typeface="Cachet Book" panose="020F0503030404040204" pitchFamily="34" charset="0"/>
                        </a:rPr>
                        <a:t>Sports Director</a:t>
                      </a:r>
                    </a:p>
                    <a:p>
                      <a:endParaRPr lang="en-US" sz="1600" dirty="0">
                        <a:latin typeface="Cachet Book" panose="020F0503030404040204" pitchFamily="34" charset="0"/>
                      </a:endParaRPr>
                    </a:p>
                  </a:txBody>
                  <a:tcPr/>
                </a:tc>
                <a:tc>
                  <a:txBody>
                    <a:bodyPr/>
                    <a:lstStyle/>
                    <a:p>
                      <a:r>
                        <a:rPr lang="en-US" sz="1600" dirty="0">
                          <a:latin typeface="Cachet Book" panose="020F0503030404040204" pitchFamily="34" charset="0"/>
                        </a:rPr>
                        <a:t>shawkins@madisonymca.org</a:t>
                      </a:r>
                    </a:p>
                    <a:p>
                      <a:endParaRPr lang="en-US" sz="1600" dirty="0">
                        <a:latin typeface="Cachet Book" panose="020F0503030404040204" pitchFamily="34" charset="0"/>
                      </a:endParaRPr>
                    </a:p>
                  </a:txBody>
                  <a:tcPr/>
                </a:tc>
                <a:extLst>
                  <a:ext uri="{0D108BD9-81ED-4DB2-BD59-A6C34878D82A}">
                    <a16:rowId xmlns:a16="http://schemas.microsoft.com/office/drawing/2014/main" val="3798411511"/>
                  </a:ext>
                </a:extLst>
              </a:tr>
              <a:tr h="680103">
                <a:tc>
                  <a:txBody>
                    <a:bodyPr/>
                    <a:lstStyle/>
                    <a:p>
                      <a:r>
                        <a:rPr lang="en-US" sz="1600" dirty="0">
                          <a:latin typeface="Cachet Book" panose="020F0503030404040204" pitchFamily="34" charset="0"/>
                        </a:rPr>
                        <a:t>Tyler Andreas</a:t>
                      </a:r>
                    </a:p>
                    <a:p>
                      <a:r>
                        <a:rPr lang="en-US" sz="1600" dirty="0">
                          <a:latin typeface="Cachet Book" panose="020F0503030404040204" pitchFamily="34" charset="0"/>
                        </a:rPr>
                        <a:t>Associate Sports Director</a:t>
                      </a:r>
                    </a:p>
                  </a:txBody>
                  <a:tcPr/>
                </a:tc>
                <a:tc>
                  <a:txBody>
                    <a:bodyPr/>
                    <a:lstStyle/>
                    <a:p>
                      <a:r>
                        <a:rPr lang="en-US" sz="1600" dirty="0">
                          <a:latin typeface="Cachet Book" panose="020F0503030404040204" pitchFamily="34" charset="0"/>
                        </a:rPr>
                        <a:t>tandreas@madisonymca.org</a:t>
                      </a:r>
                    </a:p>
                  </a:txBody>
                  <a:tcPr/>
                </a:tc>
                <a:extLst>
                  <a:ext uri="{0D108BD9-81ED-4DB2-BD59-A6C34878D82A}">
                    <a16:rowId xmlns:a16="http://schemas.microsoft.com/office/drawing/2014/main" val="4158385219"/>
                  </a:ext>
                </a:extLst>
              </a:tr>
              <a:tr h="680103">
                <a:tc>
                  <a:txBody>
                    <a:bodyPr/>
                    <a:lstStyle/>
                    <a:p>
                      <a:r>
                        <a:rPr lang="en-US" sz="1600" dirty="0">
                          <a:latin typeface="Cachet Book" panose="020F0503030404040204" pitchFamily="34" charset="0"/>
                        </a:rPr>
                        <a:t>Alyssa Paone</a:t>
                      </a:r>
                    </a:p>
                    <a:p>
                      <a:r>
                        <a:rPr lang="en-US" sz="1600" dirty="0">
                          <a:latin typeface="Cachet Book" panose="020F0503030404040204" pitchFamily="34" charset="0"/>
                        </a:rPr>
                        <a:t>Sports Coordinator</a:t>
                      </a:r>
                    </a:p>
                  </a:txBody>
                  <a:tcPr/>
                </a:tc>
                <a:tc>
                  <a:txBody>
                    <a:bodyPr/>
                    <a:lstStyle/>
                    <a:p>
                      <a:r>
                        <a:rPr lang="en-US" sz="1600" dirty="0">
                          <a:latin typeface="Cachet Book" panose="020F0503030404040204" pitchFamily="34" charset="0"/>
                        </a:rPr>
                        <a:t>apaone@madisonymca.org</a:t>
                      </a:r>
                    </a:p>
                  </a:txBody>
                  <a:tcPr/>
                </a:tc>
                <a:extLst>
                  <a:ext uri="{0D108BD9-81ED-4DB2-BD59-A6C34878D82A}">
                    <a16:rowId xmlns:a16="http://schemas.microsoft.com/office/drawing/2014/main" val="2899287563"/>
                  </a:ext>
                </a:extLst>
              </a:tr>
            </a:tbl>
          </a:graphicData>
        </a:graphic>
      </p:graphicFrame>
    </p:spTree>
    <p:extLst>
      <p:ext uri="{BB962C8B-B14F-4D97-AF65-F5344CB8AC3E}">
        <p14:creationId xmlns:p14="http://schemas.microsoft.com/office/powerpoint/2010/main" val="1650136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838091685"/>
              </p:ext>
            </p:extLst>
          </p:nvPr>
        </p:nvGraphicFramePr>
        <p:xfrm>
          <a:off x="0" y="0"/>
          <a:ext cx="12192000" cy="6858000"/>
        </p:xfrm>
        <a:graphic>
          <a:graphicData uri="http://schemas.openxmlformats.org/drawingml/2006/table">
            <a:tbl>
              <a:tblPr/>
              <a:tblGrid>
                <a:gridCol w="12192000">
                  <a:extLst>
                    <a:ext uri="{9D8B030D-6E8A-4147-A177-3AD203B41FA5}">
                      <a16:colId xmlns:a16="http://schemas.microsoft.com/office/drawing/2014/main" val="485017313"/>
                    </a:ext>
                  </a:extLst>
                </a:gridCol>
              </a:tblGrid>
              <a:tr h="6858000">
                <a:tc>
                  <a:txBody>
                    <a:bodyPr/>
                    <a:lstStyle/>
                    <a:p>
                      <a:pPr algn="l"/>
                      <a:endParaRPr lang="en-US" b="1" baseline="0" dirty="0">
                        <a:solidFill>
                          <a:schemeClr val="bg1"/>
                        </a:solidFill>
                      </a:endParaRPr>
                    </a:p>
                    <a:p>
                      <a:pPr algn="l"/>
                      <a:endParaRPr lang="en-US" b="0" dirty="0">
                        <a:solidFill>
                          <a:schemeClr val="bg1"/>
                        </a:solidFill>
                      </a:endParaRPr>
                    </a:p>
                    <a:p>
                      <a:pPr algn="ctr"/>
                      <a:endParaRPr lang="en-US" b="1" dirty="0"/>
                    </a:p>
                  </a:txBody>
                  <a:tcPr>
                    <a:lnL w="28575" cmpd="sng">
                      <a:solidFill>
                        <a:srgbClr val="FF0000"/>
                      </a:solidFill>
                      <a:prstDash val="solid"/>
                    </a:lnL>
                    <a:lnR w="28575" cmpd="sng">
                      <a:solidFill>
                        <a:srgbClr val="FF0000"/>
                      </a:solidFill>
                      <a:prstDash val="solid"/>
                    </a:lnR>
                    <a:lnT w="28575" cmpd="sng">
                      <a:solidFill>
                        <a:srgbClr val="FF0000"/>
                      </a:solidFill>
                      <a:prstDash val="solid"/>
                    </a:lnT>
                    <a:lnB w="28575" cmpd="sng">
                      <a:solidFill>
                        <a:srgbClr val="FF0000"/>
                      </a:solidFill>
                      <a:prstDash val="solid"/>
                    </a:lnB>
                  </a:tcPr>
                </a:tc>
                <a:extLst>
                  <a:ext uri="{0D108BD9-81ED-4DB2-BD59-A6C34878D82A}">
                    <a16:rowId xmlns:a16="http://schemas.microsoft.com/office/drawing/2014/main" val="3835614209"/>
                  </a:ext>
                </a:extLst>
              </a:tr>
            </a:tbl>
          </a:graphicData>
        </a:graphic>
      </p:graphicFrame>
      <p:sp>
        <p:nvSpPr>
          <p:cNvPr id="5" name="TextBox 4"/>
          <p:cNvSpPr txBox="1"/>
          <p:nvPr/>
        </p:nvSpPr>
        <p:spPr>
          <a:xfrm>
            <a:off x="3073122" y="5316434"/>
            <a:ext cx="2524373" cy="830997"/>
          </a:xfrm>
          <a:prstGeom prst="rect">
            <a:avLst/>
          </a:prstGeom>
          <a:noFill/>
        </p:spPr>
        <p:txBody>
          <a:bodyPr wrap="square" rtlCol="0">
            <a:spAutoFit/>
          </a:bodyPr>
          <a:lstStyle/>
          <a:p>
            <a:r>
              <a:rPr lang="en-US" sz="1600" b="1" dirty="0">
                <a:solidFill>
                  <a:srgbClr val="A92B31"/>
                </a:solidFill>
                <a:latin typeface="Cachet Book" panose="020F0503030404040204" pitchFamily="34" charset="0"/>
              </a:rPr>
              <a:t>PRACTICE CHECKLIST</a:t>
            </a:r>
          </a:p>
          <a:p>
            <a:pPr marL="285750" indent="-285750">
              <a:buFont typeface="Wingdings" panose="05000000000000000000" pitchFamily="2" charset="2"/>
              <a:buChar char="q"/>
            </a:pPr>
            <a:r>
              <a:rPr lang="en-US" sz="1600" dirty="0">
                <a:solidFill>
                  <a:schemeClr val="bg1"/>
                </a:solidFill>
                <a:latin typeface="Cachet Book" panose="020F0503030404040204" pitchFamily="34" charset="0"/>
              </a:rPr>
              <a:t>Sneakers</a:t>
            </a:r>
          </a:p>
          <a:p>
            <a:pPr marL="285750" indent="-285750">
              <a:buFont typeface="Wingdings" panose="05000000000000000000" pitchFamily="2" charset="2"/>
              <a:buChar char="q"/>
            </a:pPr>
            <a:r>
              <a:rPr lang="en-US" sz="1600" dirty="0">
                <a:solidFill>
                  <a:schemeClr val="bg1"/>
                </a:solidFill>
                <a:latin typeface="Cachet Book" panose="020F0503030404040204" pitchFamily="34" charset="0"/>
              </a:rPr>
              <a:t>Water Bottle</a:t>
            </a:r>
          </a:p>
        </p:txBody>
      </p:sp>
      <p:sp>
        <p:nvSpPr>
          <p:cNvPr id="6" name="TextBox 5"/>
          <p:cNvSpPr txBox="1"/>
          <p:nvPr/>
        </p:nvSpPr>
        <p:spPr>
          <a:xfrm>
            <a:off x="5316432" y="5316434"/>
            <a:ext cx="6708370" cy="1354217"/>
          </a:xfrm>
          <a:prstGeom prst="rect">
            <a:avLst/>
          </a:prstGeom>
          <a:noFill/>
        </p:spPr>
        <p:txBody>
          <a:bodyPr wrap="square" rtlCol="0">
            <a:spAutoFit/>
          </a:bodyPr>
          <a:lstStyle/>
          <a:p>
            <a:r>
              <a:rPr lang="en-US" sz="1600" b="1" dirty="0">
                <a:solidFill>
                  <a:srgbClr val="A92B31"/>
                </a:solidFill>
                <a:latin typeface="Cachet Book" panose="020F0503030404040204" pitchFamily="34" charset="0"/>
              </a:rPr>
              <a:t>GAME DAY CHECKLIST</a:t>
            </a:r>
            <a:endParaRPr lang="en-US" sz="1600" dirty="0">
              <a:solidFill>
                <a:schemeClr val="bg1"/>
              </a:solidFill>
              <a:latin typeface="Cachet Book" panose="020F0503030404040204" pitchFamily="34" charset="0"/>
            </a:endParaRPr>
          </a:p>
          <a:p>
            <a:pPr marL="285750" indent="-285750">
              <a:buFont typeface="Wingdings" panose="05000000000000000000" pitchFamily="2" charset="2"/>
              <a:buChar char="q"/>
            </a:pPr>
            <a:r>
              <a:rPr lang="en-US" sz="1600" dirty="0">
                <a:solidFill>
                  <a:schemeClr val="bg1"/>
                </a:solidFill>
                <a:latin typeface="Cachet Book" panose="020F0503030404040204" pitchFamily="34" charset="0"/>
              </a:rPr>
              <a:t>Sneakers</a:t>
            </a:r>
          </a:p>
          <a:p>
            <a:pPr marL="285750" indent="-285750">
              <a:buFont typeface="Wingdings" panose="05000000000000000000" pitchFamily="2" charset="2"/>
              <a:buChar char="q"/>
            </a:pPr>
            <a:r>
              <a:rPr lang="en-US" sz="1600" dirty="0">
                <a:solidFill>
                  <a:schemeClr val="bg1"/>
                </a:solidFill>
                <a:latin typeface="Cachet Book" panose="020F0503030404040204" pitchFamily="34" charset="0"/>
              </a:rPr>
              <a:t>Jersey (Colored T-Shirt)</a:t>
            </a:r>
          </a:p>
          <a:p>
            <a:pPr marL="285750" indent="-285750">
              <a:buFont typeface="Wingdings" panose="05000000000000000000" pitchFamily="2" charset="2"/>
              <a:buChar char="q"/>
            </a:pPr>
            <a:r>
              <a:rPr lang="en-US" sz="1600" dirty="0">
                <a:solidFill>
                  <a:schemeClr val="bg1"/>
                </a:solidFill>
                <a:latin typeface="Cachet Book" panose="020F0503030404040204" pitchFamily="34" charset="0"/>
              </a:rPr>
              <a:t>Water Bottle</a:t>
            </a:r>
          </a:p>
          <a:p>
            <a:pPr marL="285750" indent="-285750" algn="ctr">
              <a:buFont typeface="Wingdings" panose="05000000000000000000" pitchFamily="2" charset="2"/>
              <a:buChar char="q"/>
            </a:pPr>
            <a:endParaRPr lang="en-US" b="1" dirty="0">
              <a:solidFill>
                <a:schemeClr val="bg1"/>
              </a:solidFill>
            </a:endParaRPr>
          </a:p>
        </p:txBody>
      </p:sp>
      <p:sp>
        <p:nvSpPr>
          <p:cNvPr id="7" name="TextBox 6"/>
          <p:cNvSpPr txBox="1"/>
          <p:nvPr/>
        </p:nvSpPr>
        <p:spPr>
          <a:xfrm>
            <a:off x="338468" y="1690340"/>
            <a:ext cx="11167353" cy="3539430"/>
          </a:xfrm>
          <a:prstGeom prst="rect">
            <a:avLst/>
          </a:prstGeom>
          <a:noFill/>
        </p:spPr>
        <p:txBody>
          <a:bodyPr wrap="square" rtlCol="0">
            <a:spAutoFit/>
          </a:bodyPr>
          <a:lstStyle/>
          <a:p>
            <a:endParaRPr lang="en-US" sz="2400" dirty="0">
              <a:solidFill>
                <a:srgbClr val="A92B31"/>
              </a:solidFill>
              <a:latin typeface="Cachet Bold" panose="020F0803030404040204" pitchFamily="34" charset="0"/>
            </a:endParaRPr>
          </a:p>
          <a:p>
            <a:r>
              <a:rPr lang="en-US" sz="2400" dirty="0">
                <a:solidFill>
                  <a:srgbClr val="A92B31"/>
                </a:solidFill>
                <a:latin typeface="Cachet Bold" panose="020F0803030404040204" pitchFamily="34" charset="0"/>
              </a:rPr>
              <a:t>PRACTICE STRUCTURE</a:t>
            </a:r>
          </a:p>
          <a:p>
            <a:endParaRPr lang="en-US" sz="1600"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All practices are 45 minutes long. With each week, focusing on a certain skill and gameplay to get ready for our weekend game!                        </a:t>
            </a:r>
            <a:endParaRPr lang="en-US" sz="1600" dirty="0">
              <a:solidFill>
                <a:srgbClr val="A92B31"/>
              </a:solidFill>
              <a:latin typeface="Cachet Bold" panose="020F0803030404040204" pitchFamily="34" charset="0"/>
            </a:endParaRPr>
          </a:p>
          <a:p>
            <a:endParaRPr lang="en-US" sz="2400" dirty="0">
              <a:solidFill>
                <a:srgbClr val="A92B31"/>
              </a:solidFill>
              <a:latin typeface="Cachet Bold" panose="020F0803030404040204" pitchFamily="34" charset="0"/>
            </a:endParaRPr>
          </a:p>
          <a:p>
            <a:r>
              <a:rPr lang="en-US" sz="2400" dirty="0">
                <a:solidFill>
                  <a:srgbClr val="A92B31"/>
                </a:solidFill>
                <a:latin typeface="Cachet Bold" panose="020F0803030404040204" pitchFamily="34" charset="0"/>
              </a:rPr>
              <a:t>GAME STRUCTURE</a:t>
            </a:r>
          </a:p>
          <a:p>
            <a:endParaRPr lang="en-US" sz="1600"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Please arrive 5 mins prior to the start time of your child's game. As you’ll see all games are 45 mins in length, so we want to get the most out of everyone's time. We have done our best to schedule games multiple times this year with the hope your child can attend every game. We understand if you can’t due to prior engagements.</a:t>
            </a:r>
          </a:p>
          <a:p>
            <a:endParaRPr lang="en-US" sz="1600" dirty="0">
              <a:solidFill>
                <a:srgbClr val="A92B31"/>
              </a:solidFill>
              <a:latin typeface="Cachet Bold" panose="020F0803030404040204" pitchFamily="34" charset="0"/>
            </a:endParaRPr>
          </a:p>
        </p:txBody>
      </p:sp>
    </p:spTree>
    <p:extLst>
      <p:ext uri="{BB962C8B-B14F-4D97-AF65-F5344CB8AC3E}">
        <p14:creationId xmlns:p14="http://schemas.microsoft.com/office/powerpoint/2010/main" val="28327771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695769881"/>
              </p:ext>
            </p:extLst>
          </p:nvPr>
        </p:nvGraphicFramePr>
        <p:xfrm>
          <a:off x="0" y="0"/>
          <a:ext cx="12192000" cy="6858000"/>
        </p:xfrm>
        <a:graphic>
          <a:graphicData uri="http://schemas.openxmlformats.org/drawingml/2006/table">
            <a:tbl>
              <a:tblPr/>
              <a:tblGrid>
                <a:gridCol w="12192000">
                  <a:extLst>
                    <a:ext uri="{9D8B030D-6E8A-4147-A177-3AD203B41FA5}">
                      <a16:colId xmlns:a16="http://schemas.microsoft.com/office/drawing/2014/main" val="485017313"/>
                    </a:ext>
                  </a:extLst>
                </a:gridCol>
              </a:tblGrid>
              <a:tr h="6858000">
                <a:tc>
                  <a:txBody>
                    <a:bodyPr/>
                    <a:lstStyle/>
                    <a:p>
                      <a:pPr algn="l"/>
                      <a:endParaRPr lang="en-US" sz="1800" b="0" baseline="0" dirty="0">
                        <a:solidFill>
                          <a:schemeClr val="bg1"/>
                        </a:solidFill>
                      </a:endParaRPr>
                    </a:p>
                    <a:p>
                      <a:pPr algn="l"/>
                      <a:endParaRPr lang="en-US" sz="1800" b="0" baseline="0" dirty="0">
                        <a:solidFill>
                          <a:schemeClr val="bg1"/>
                        </a:solidFill>
                      </a:endParaRPr>
                    </a:p>
                  </a:txBody>
                  <a:tcPr>
                    <a:lnL w="28575" cmpd="sng">
                      <a:solidFill>
                        <a:srgbClr val="FF0000"/>
                      </a:solidFill>
                      <a:prstDash val="solid"/>
                    </a:lnL>
                    <a:lnR w="28575" cmpd="sng">
                      <a:solidFill>
                        <a:srgbClr val="FF0000"/>
                      </a:solidFill>
                      <a:prstDash val="solid"/>
                    </a:lnR>
                    <a:lnT w="28575" cmpd="sng">
                      <a:solidFill>
                        <a:srgbClr val="FF0000"/>
                      </a:solidFill>
                      <a:prstDash val="solid"/>
                    </a:lnT>
                    <a:lnB w="28575" cmpd="sng">
                      <a:solidFill>
                        <a:srgbClr val="FF0000"/>
                      </a:solidFill>
                      <a:prstDash val="solid"/>
                    </a:lnB>
                  </a:tcPr>
                </a:tc>
                <a:extLst>
                  <a:ext uri="{0D108BD9-81ED-4DB2-BD59-A6C34878D82A}">
                    <a16:rowId xmlns:a16="http://schemas.microsoft.com/office/drawing/2014/main" val="3835614209"/>
                  </a:ext>
                </a:extLst>
              </a:tr>
            </a:tbl>
          </a:graphicData>
        </a:graphic>
      </p:graphicFrame>
      <p:sp>
        <p:nvSpPr>
          <p:cNvPr id="5" name="TextBox 4"/>
          <p:cNvSpPr txBox="1"/>
          <p:nvPr/>
        </p:nvSpPr>
        <p:spPr>
          <a:xfrm>
            <a:off x="1018728" y="1867711"/>
            <a:ext cx="10469638" cy="3170099"/>
          </a:xfrm>
          <a:prstGeom prst="rect">
            <a:avLst/>
          </a:prstGeom>
          <a:noFill/>
        </p:spPr>
        <p:txBody>
          <a:bodyPr wrap="square" rtlCol="0">
            <a:spAutoFit/>
          </a:bodyPr>
          <a:lstStyle/>
          <a:p>
            <a:r>
              <a:rPr lang="en-US" sz="2400" dirty="0">
                <a:solidFill>
                  <a:srgbClr val="A92B31"/>
                </a:solidFill>
                <a:latin typeface="Cachet Bold" panose="020F0803030404040204" pitchFamily="34" charset="0"/>
              </a:rPr>
              <a:t>INJURIES</a:t>
            </a:r>
          </a:p>
          <a:p>
            <a:endParaRPr lang="en-US" sz="1600"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While playing a sport or a physical activity, unfortunately injuries can occur. Parents are notified if any injury needs further parental or medical attention. Players and parents should always inform coaches about any ongoing problems or limitations that may interfere with the ability to practice. Players are never forced to practice if they are experiencing any type of injury that limits their ability to practice or play in a game. </a:t>
            </a:r>
          </a:p>
          <a:p>
            <a:endParaRPr lang="en-US" sz="1600" dirty="0">
              <a:solidFill>
                <a:schemeClr val="bg1"/>
              </a:solidFill>
              <a:highlight>
                <a:srgbClr val="FFFF00"/>
              </a:highlight>
              <a:latin typeface="Cachet Book" panose="020F0503030404040204" pitchFamily="34" charset="0"/>
            </a:endParaRPr>
          </a:p>
          <a:p>
            <a:r>
              <a:rPr lang="en-US" sz="1600" dirty="0">
                <a:solidFill>
                  <a:schemeClr val="bg1"/>
                </a:solidFill>
                <a:latin typeface="Cachet Book" panose="020F0503030404040204" pitchFamily="34" charset="0"/>
              </a:rPr>
              <a:t>Concussion protocols are followed if a player experiences any type of head trauma. </a:t>
            </a:r>
            <a:r>
              <a:rPr lang="en-US" sz="1600" b="1" u="sng" dirty="0">
                <a:solidFill>
                  <a:schemeClr val="bg1"/>
                </a:solidFill>
                <a:latin typeface="Cachet Book" panose="020F0503030404040204" pitchFamily="34" charset="0"/>
              </a:rPr>
              <a:t>All coaches are trained to follow CDC and U.S.A. Basketball Guidelines</a:t>
            </a:r>
            <a:r>
              <a:rPr lang="en-US" sz="1600" dirty="0">
                <a:solidFill>
                  <a:schemeClr val="bg1"/>
                </a:solidFill>
                <a:latin typeface="Cachet Book" panose="020F0503030404040204" pitchFamily="34" charset="0"/>
              </a:rPr>
              <a:t>. Players are removed from practice or a game immediately if a player is experiencing any concussion symptom, and parents are notified and advised to seek medical attention for their child. Only when a player has medical clearance to return to play are they allowed to do so. </a:t>
            </a:r>
          </a:p>
          <a:p>
            <a:endParaRPr lang="en-US" sz="1600" dirty="0">
              <a:latin typeface="Cachet Book" panose="020F0503030404040204" pitchFamily="34" charset="0"/>
            </a:endParaRPr>
          </a:p>
        </p:txBody>
      </p:sp>
    </p:spTree>
    <p:extLst>
      <p:ext uri="{BB962C8B-B14F-4D97-AF65-F5344CB8AC3E}">
        <p14:creationId xmlns:p14="http://schemas.microsoft.com/office/powerpoint/2010/main" val="22761000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961824229"/>
              </p:ext>
            </p:extLst>
          </p:nvPr>
        </p:nvGraphicFramePr>
        <p:xfrm>
          <a:off x="0" y="0"/>
          <a:ext cx="12192000" cy="6858000"/>
        </p:xfrm>
        <a:graphic>
          <a:graphicData uri="http://schemas.openxmlformats.org/drawingml/2006/table">
            <a:tbl>
              <a:tblPr/>
              <a:tblGrid>
                <a:gridCol w="12192000">
                  <a:extLst>
                    <a:ext uri="{9D8B030D-6E8A-4147-A177-3AD203B41FA5}">
                      <a16:colId xmlns:a16="http://schemas.microsoft.com/office/drawing/2014/main" val="485017313"/>
                    </a:ext>
                  </a:extLst>
                </a:gridCol>
              </a:tblGrid>
              <a:tr h="6858000">
                <a:tc>
                  <a:txBody>
                    <a:bodyPr/>
                    <a:lstStyle/>
                    <a:p>
                      <a:pPr marL="0" indent="0" algn="l">
                        <a:buFont typeface="Wingdings" panose="05000000000000000000" pitchFamily="2" charset="2"/>
                        <a:buNone/>
                      </a:pPr>
                      <a:endParaRPr lang="en-US" sz="1800" b="0" baseline="0" dirty="0">
                        <a:solidFill>
                          <a:schemeClr val="bg1"/>
                        </a:solidFill>
                      </a:endParaRPr>
                    </a:p>
                    <a:p>
                      <a:pPr marL="285750" indent="-285750" algn="l">
                        <a:buFont typeface="Wingdings" panose="05000000000000000000" pitchFamily="2" charset="2"/>
                        <a:buChar char="q"/>
                      </a:pPr>
                      <a:endParaRPr lang="en-US" sz="1800" b="0" dirty="0"/>
                    </a:p>
                  </a:txBody>
                  <a:tcPr>
                    <a:lnL w="28575" cmpd="sng">
                      <a:solidFill>
                        <a:srgbClr val="FF0000"/>
                      </a:solidFill>
                      <a:prstDash val="solid"/>
                    </a:lnL>
                    <a:lnR w="28575" cmpd="sng">
                      <a:solidFill>
                        <a:srgbClr val="FF0000"/>
                      </a:solidFill>
                      <a:prstDash val="solid"/>
                    </a:lnR>
                    <a:lnT w="28575" cmpd="sng">
                      <a:solidFill>
                        <a:srgbClr val="FF0000"/>
                      </a:solidFill>
                      <a:prstDash val="solid"/>
                    </a:lnT>
                    <a:lnB w="28575" cmpd="sng">
                      <a:solidFill>
                        <a:srgbClr val="FF0000"/>
                      </a:solidFill>
                      <a:prstDash val="solid"/>
                    </a:lnB>
                  </a:tcPr>
                </a:tc>
                <a:extLst>
                  <a:ext uri="{0D108BD9-81ED-4DB2-BD59-A6C34878D82A}">
                    <a16:rowId xmlns:a16="http://schemas.microsoft.com/office/drawing/2014/main" val="3835614209"/>
                  </a:ext>
                </a:extLst>
              </a:tr>
            </a:tbl>
          </a:graphicData>
        </a:graphic>
      </p:graphicFrame>
      <p:sp>
        <p:nvSpPr>
          <p:cNvPr id="5" name="TextBox 4"/>
          <p:cNvSpPr txBox="1"/>
          <p:nvPr/>
        </p:nvSpPr>
        <p:spPr>
          <a:xfrm>
            <a:off x="612843" y="1974715"/>
            <a:ext cx="10914434" cy="3908762"/>
          </a:xfrm>
          <a:prstGeom prst="rect">
            <a:avLst/>
          </a:prstGeom>
          <a:noFill/>
        </p:spPr>
        <p:txBody>
          <a:bodyPr wrap="square" rtlCol="0">
            <a:spAutoFit/>
          </a:bodyPr>
          <a:lstStyle/>
          <a:p>
            <a:r>
              <a:rPr lang="en-US" sz="2400" dirty="0">
                <a:solidFill>
                  <a:srgbClr val="A92B31"/>
                </a:solidFill>
                <a:latin typeface="Cachet Bold" panose="020F0803030404040204" pitchFamily="34" charset="0"/>
              </a:rPr>
              <a:t>IMPORTANT REMINDERS FOR PARENT(S) AND FAMILIES</a:t>
            </a:r>
          </a:p>
          <a:p>
            <a:pPr marL="285750" indent="-285750">
              <a:buFont typeface="Wingdings" panose="05000000000000000000" pitchFamily="2" charset="2"/>
              <a:buChar char="q"/>
            </a:pPr>
            <a:endParaRPr lang="en-US" sz="1600" dirty="0">
              <a:solidFill>
                <a:schemeClr val="bg1"/>
              </a:solidFill>
              <a:latin typeface="Cachet Book" panose="020F0503030404040204" pitchFamily="34" charset="0"/>
            </a:endParaRPr>
          </a:p>
          <a:p>
            <a:pPr marL="285750" indent="-285750">
              <a:buFont typeface="Wingdings" panose="05000000000000000000" pitchFamily="2" charset="2"/>
              <a:buChar char="q"/>
            </a:pPr>
            <a:r>
              <a:rPr lang="en-US" sz="1600" dirty="0">
                <a:solidFill>
                  <a:schemeClr val="bg1"/>
                </a:solidFill>
                <a:latin typeface="Cachet Book" panose="020F0503030404040204" pitchFamily="34" charset="0"/>
              </a:rPr>
              <a:t>Please remain in designated spectator areas during games. Spectators are not permitted to walk on the court at any time to ensure the safety of players, and coaches.</a:t>
            </a:r>
          </a:p>
          <a:p>
            <a:pPr marL="285750" indent="-285750">
              <a:buFont typeface="Wingdings" panose="05000000000000000000" pitchFamily="2" charset="2"/>
              <a:buChar char="q"/>
            </a:pPr>
            <a:r>
              <a:rPr lang="en-US" sz="1600" dirty="0">
                <a:solidFill>
                  <a:schemeClr val="bg1"/>
                </a:solidFill>
                <a:latin typeface="Cachet Book" panose="020F0503030404040204" pitchFamily="34" charset="0"/>
              </a:rPr>
              <a:t>If spectators are coaching from the sidelines, they are given a friendly reminder to stop. </a:t>
            </a:r>
          </a:p>
          <a:p>
            <a:pPr marL="285750" indent="-285750">
              <a:buFont typeface="Wingdings" panose="05000000000000000000" pitchFamily="2" charset="2"/>
              <a:buChar char="q"/>
            </a:pPr>
            <a:r>
              <a:rPr lang="en-US" sz="1600" dirty="0">
                <a:solidFill>
                  <a:schemeClr val="bg1"/>
                </a:solidFill>
                <a:latin typeface="Cachet Book" panose="020F0503030404040204" pitchFamily="34" charset="0"/>
              </a:rPr>
              <a:t>With the Y having a mission of youth development and inclusion, players may not be placed on a team with their friends.</a:t>
            </a:r>
          </a:p>
          <a:p>
            <a:pPr marL="285750" indent="-285750">
              <a:buFont typeface="Wingdings" panose="05000000000000000000" pitchFamily="2" charset="2"/>
              <a:buChar char="q"/>
            </a:pPr>
            <a:r>
              <a:rPr lang="en-US" sz="1600" dirty="0">
                <a:solidFill>
                  <a:schemeClr val="bg1"/>
                </a:solidFill>
                <a:latin typeface="Cachet Book" panose="020F0503030404040204" pitchFamily="34" charset="0"/>
              </a:rPr>
              <a:t>Before the season starts- All families will receive a </a:t>
            </a:r>
            <a:r>
              <a:rPr lang="en-US" sz="1600" b="0" i="0" u="sng" dirty="0">
                <a:solidFill>
                  <a:schemeClr val="bg1">
                    <a:lumMod val="85000"/>
                    <a:lumOff val="15000"/>
                  </a:schemeClr>
                </a:solidFill>
                <a:effectLst/>
                <a:latin typeface="Cachet Book" panose="020F0503030404040204" pitchFamily="34" charset="0"/>
              </a:rPr>
              <a:t>Game day schedule </a:t>
            </a:r>
            <a:r>
              <a:rPr lang="en-US" sz="1600" u="sng" dirty="0">
                <a:solidFill>
                  <a:schemeClr val="bg1">
                    <a:lumMod val="85000"/>
                    <a:lumOff val="15000"/>
                  </a:schemeClr>
                </a:solidFill>
                <a:latin typeface="Cachet Book" panose="020F0503030404040204" pitchFamily="34" charset="0"/>
              </a:rPr>
              <a:t>will be sent out the start of the second week of programs.</a:t>
            </a:r>
            <a:endParaRPr lang="en-US" sz="1600" b="0" i="0" u="sng" dirty="0">
              <a:solidFill>
                <a:schemeClr val="bg1">
                  <a:lumMod val="85000"/>
                  <a:lumOff val="15000"/>
                </a:schemeClr>
              </a:solidFill>
              <a:effectLst/>
              <a:latin typeface="Cachet Book" panose="020F0503030404040204" pitchFamily="34" charset="0"/>
            </a:endParaRPr>
          </a:p>
          <a:p>
            <a:endParaRPr lang="en-US" sz="1600" dirty="0">
              <a:solidFill>
                <a:schemeClr val="bg1"/>
              </a:solidFill>
              <a:latin typeface="Cachet Book" panose="020F0503030404040204" pitchFamily="34" charset="0"/>
            </a:endParaRPr>
          </a:p>
          <a:p>
            <a:endParaRPr lang="en-US" sz="1600" dirty="0">
              <a:solidFill>
                <a:schemeClr val="bg1"/>
              </a:solidFill>
              <a:latin typeface="Cachet Book" panose="020F0503030404040204" pitchFamily="34" charset="0"/>
            </a:endParaRPr>
          </a:p>
          <a:p>
            <a:r>
              <a:rPr lang="en-US" sz="1600" dirty="0">
                <a:solidFill>
                  <a:srgbClr val="A92B31"/>
                </a:solidFill>
                <a:latin typeface="Cachet Bold" panose="020F0803030404040204" pitchFamily="34" charset="0"/>
              </a:rPr>
              <a:t>You are the ones that the children look up to the most. As the most influential people in their lives, the children will always deem your actions as the correct way to do things. If you have a positive outlook and attitude towards all aspects of the game, more than likely the children will also. </a:t>
            </a:r>
          </a:p>
          <a:p>
            <a:endParaRPr lang="en-US" sz="1600" dirty="0">
              <a:solidFill>
                <a:schemeClr val="bg1"/>
              </a:solidFill>
              <a:latin typeface="Cachet Book" panose="020F0503030404040204" pitchFamily="34" charset="0"/>
            </a:endParaRPr>
          </a:p>
          <a:p>
            <a:endParaRPr lang="en-US" sz="1600" dirty="0"/>
          </a:p>
        </p:txBody>
      </p:sp>
    </p:spTree>
    <p:extLst>
      <p:ext uri="{BB962C8B-B14F-4D97-AF65-F5344CB8AC3E}">
        <p14:creationId xmlns:p14="http://schemas.microsoft.com/office/powerpoint/2010/main" val="2186161326"/>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AD2E03"/>
      </a:dk2>
      <a:lt2>
        <a:srgbClr val="D75626"/>
      </a:lt2>
      <a:accent1>
        <a:srgbClr val="760603"/>
      </a:accent1>
      <a:accent2>
        <a:srgbClr val="FA9C1F"/>
      </a:accent2>
      <a:accent3>
        <a:srgbClr val="D9BB55"/>
      </a:accent3>
      <a:accent4>
        <a:srgbClr val="829551"/>
      </a:accent4>
      <a:accent5>
        <a:srgbClr val="58A28B"/>
      </a:accent5>
      <a:accent6>
        <a:srgbClr val="426480"/>
      </a:accent6>
      <a:hlink>
        <a:srgbClr val="460402"/>
      </a:hlink>
      <a:folHlink>
        <a:srgbClr val="991111"/>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142000"/>
                <a:satMod val="200000"/>
                <a:lumMod val="118000"/>
              </a:schemeClr>
            </a:gs>
            <a:gs pos="100000">
              <a:schemeClr val="phClr">
                <a:shade val="94000"/>
                <a:hueMod val="22000"/>
                <a:satMod val="220000"/>
                <a:lumMod val="62000"/>
              </a:schemeClr>
            </a:gs>
          </a:gsLst>
          <a:lin ang="6120000" scaled="1"/>
        </a:gradFill>
        <a:gradFill rotWithShape="1">
          <a:gsLst>
            <a:gs pos="0">
              <a:schemeClr val="phClr">
                <a:tint val="97000"/>
                <a:hueMod val="142000"/>
                <a:satMod val="200000"/>
                <a:lumMod val="118000"/>
              </a:schemeClr>
            </a:gs>
            <a:gs pos="100000">
              <a:schemeClr val="phClr">
                <a:shade val="92000"/>
                <a:hueMod val="22000"/>
                <a:satMod val="220000"/>
                <a:lumMod val="62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2903AAAE-3EA5-424A-B142-CC51DC1F897D}"/>
    </a:ext>
  </a:extLst>
</a:theme>
</file>

<file path=docProps/app.xml><?xml version="1.0" encoding="utf-8"?>
<Properties xmlns="http://schemas.openxmlformats.org/officeDocument/2006/extended-properties" xmlns:vt="http://schemas.openxmlformats.org/officeDocument/2006/docPropsVTypes">
  <Template/>
  <TotalTime>27901</TotalTime>
  <Words>1131</Words>
  <Application>Microsoft Office PowerPoint</Application>
  <PresentationFormat>Widescreen</PresentationFormat>
  <Paragraphs>123</Paragraphs>
  <Slides>10</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Arial</vt:lpstr>
      <vt:lpstr>Berlin Sans FB</vt:lpstr>
      <vt:lpstr>Cachet Bold</vt:lpstr>
      <vt:lpstr>Cachet Book</vt:lpstr>
      <vt:lpstr>Century Gothic</vt:lpstr>
      <vt:lpstr>inherit</vt:lpstr>
      <vt:lpstr>Wingdings</vt:lpstr>
      <vt:lpstr>Wingdings 3</vt:lpstr>
      <vt:lpstr>Slice</vt:lpstr>
      <vt:lpstr>Madison Area YMCA  Y Winners basketball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Madison Area YMCA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Madison Area YMCA Royals 2022/2023</dc:title>
  <dc:creator>Daniel J. Bennett</dc:creator>
  <cp:lastModifiedBy>Alyssa Paone</cp:lastModifiedBy>
  <cp:revision>129</cp:revision>
  <cp:lastPrinted>2024-11-06T18:56:51Z</cp:lastPrinted>
  <dcterms:created xsi:type="dcterms:W3CDTF">2022-06-15T15:04:57Z</dcterms:created>
  <dcterms:modified xsi:type="dcterms:W3CDTF">2026-08-12T16:27:48Z</dcterms:modified>
</cp:coreProperties>
</file>